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60" r:id="rId2"/>
    <p:sldId id="544" r:id="rId3"/>
    <p:sldId id="502" r:id="rId4"/>
    <p:sldId id="503" r:id="rId5"/>
    <p:sldId id="272" r:id="rId6"/>
    <p:sldId id="257" r:id="rId7"/>
    <p:sldId id="484" r:id="rId8"/>
    <p:sldId id="506" r:id="rId9"/>
    <p:sldId id="504" r:id="rId10"/>
    <p:sldId id="509" r:id="rId11"/>
    <p:sldId id="284" r:id="rId12"/>
    <p:sldId id="286" r:id="rId13"/>
    <p:sldId id="507" r:id="rId14"/>
    <p:sldId id="268" r:id="rId15"/>
    <p:sldId id="269" r:id="rId16"/>
    <p:sldId id="285" r:id="rId17"/>
    <p:sldId id="282" r:id="rId18"/>
    <p:sldId id="289" r:id="rId19"/>
    <p:sldId id="279" r:id="rId20"/>
    <p:sldId id="510" r:id="rId21"/>
    <p:sldId id="281" r:id="rId22"/>
    <p:sldId id="511" r:id="rId23"/>
    <p:sldId id="283" r:id="rId24"/>
    <p:sldId id="287" r:id="rId25"/>
    <p:sldId id="514" r:id="rId26"/>
    <p:sldId id="288" r:id="rId27"/>
    <p:sldId id="293" r:id="rId28"/>
    <p:sldId id="292" r:id="rId29"/>
    <p:sldId id="291" r:id="rId30"/>
    <p:sldId id="301" r:id="rId31"/>
    <p:sldId id="295" r:id="rId32"/>
    <p:sldId id="299" r:id="rId33"/>
    <p:sldId id="298" r:id="rId34"/>
    <p:sldId id="297" r:id="rId35"/>
    <p:sldId id="296" r:id="rId36"/>
    <p:sldId id="300" r:id="rId37"/>
    <p:sldId id="256" r:id="rId38"/>
    <p:sldId id="294" r:id="rId39"/>
    <p:sldId id="524" r:id="rId40"/>
    <p:sldId id="525" r:id="rId41"/>
    <p:sldId id="261" r:id="rId42"/>
    <p:sldId id="515" r:id="rId43"/>
    <p:sldId id="516" r:id="rId44"/>
    <p:sldId id="517" r:id="rId45"/>
    <p:sldId id="519" r:id="rId46"/>
    <p:sldId id="290" r:id="rId47"/>
    <p:sldId id="520" r:id="rId48"/>
    <p:sldId id="521" r:id="rId49"/>
    <p:sldId id="522" r:id="rId50"/>
    <p:sldId id="265" r:id="rId51"/>
    <p:sldId id="266" r:id="rId52"/>
    <p:sldId id="267" r:id="rId53"/>
    <p:sldId id="528" r:id="rId54"/>
    <p:sldId id="529" r:id="rId55"/>
    <p:sldId id="270" r:id="rId56"/>
    <p:sldId id="271" r:id="rId57"/>
    <p:sldId id="274" r:id="rId58"/>
    <p:sldId id="275" r:id="rId59"/>
    <p:sldId id="276" r:id="rId60"/>
    <p:sldId id="535" r:id="rId61"/>
    <p:sldId id="536" r:id="rId62"/>
    <p:sldId id="537" r:id="rId63"/>
    <p:sldId id="280" r:id="rId64"/>
    <p:sldId id="538" r:id="rId65"/>
    <p:sldId id="539" r:id="rId66"/>
    <p:sldId id="540" r:id="rId67"/>
    <p:sldId id="541" r:id="rId68"/>
    <p:sldId id="542" r:id="rId69"/>
    <p:sldId id="54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63" d="100"/>
          <a:sy n="63" d="100"/>
        </p:scale>
        <p:origin x="7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4027C-288A-4FDB-9AEB-DDDF12DE55F0}" type="datetimeFigureOut">
              <a:rPr lang="en-US" smtClean="0"/>
              <a:t>3/9/2024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A9E69-D52F-43A1-9AF9-62DB60E985DD}" type="slidenum">
              <a:rPr lang="en-US" smtClean="0"/>
              <a:t>‹#›</a:t>
            </a:fld>
            <a:endParaRPr lang="en-US"/>
          </a:p>
        </p:txBody>
      </p:sp>
    </p:spTree>
    <p:extLst>
      <p:ext uri="{BB962C8B-B14F-4D97-AF65-F5344CB8AC3E}">
        <p14:creationId xmlns:p14="http://schemas.microsoft.com/office/powerpoint/2010/main" val="492611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9FECD9-389A-4EAE-9EEC-81E59EB8992B}" type="datetime1">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24656-B012-45D0-BC9B-3633C89ACECD}" type="slidenum">
              <a:rPr lang="en-US" smtClean="0"/>
              <a:t>‹#›</a:t>
            </a:fld>
            <a:endParaRPr lang="en-US"/>
          </a:p>
        </p:txBody>
      </p:sp>
    </p:spTree>
    <p:extLst>
      <p:ext uri="{BB962C8B-B14F-4D97-AF65-F5344CB8AC3E}">
        <p14:creationId xmlns:p14="http://schemas.microsoft.com/office/powerpoint/2010/main" val="3695289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28920-B7E9-4E93-BAB5-0F838CDD0DCC}" type="datetime1">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24656-B012-45D0-BC9B-3633C89ACECD}" type="slidenum">
              <a:rPr lang="en-US" smtClean="0"/>
              <a:t>‹#›</a:t>
            </a:fld>
            <a:endParaRPr lang="en-US"/>
          </a:p>
        </p:txBody>
      </p:sp>
    </p:spTree>
    <p:extLst>
      <p:ext uri="{BB962C8B-B14F-4D97-AF65-F5344CB8AC3E}">
        <p14:creationId xmlns:p14="http://schemas.microsoft.com/office/powerpoint/2010/main" val="1873926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356BB9-122A-4620-908C-ADB0EE56481C}" type="datetime1">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24656-B012-45D0-BC9B-3633C89ACECD}" type="slidenum">
              <a:rPr lang="en-US" smtClean="0"/>
              <a:t>‹#›</a:t>
            </a:fld>
            <a:endParaRPr lang="en-US"/>
          </a:p>
        </p:txBody>
      </p:sp>
    </p:spTree>
    <p:extLst>
      <p:ext uri="{BB962C8B-B14F-4D97-AF65-F5344CB8AC3E}">
        <p14:creationId xmlns:p14="http://schemas.microsoft.com/office/powerpoint/2010/main" val="3262856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17508" y="1207872"/>
            <a:ext cx="9756985"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EF2FB74-D95D-41CF-8DA1-5A475DD059A8}" type="datetime1">
              <a:rPr lang="en-US" smtClean="0"/>
              <a:t>3/9/2024</a:t>
            </a:fld>
            <a:endParaRPr lang="en-US"/>
          </a:p>
        </p:txBody>
      </p:sp>
      <p:sp>
        <p:nvSpPr>
          <p:cNvPr id="6" name="Holder 6"/>
          <p:cNvSpPr>
            <a:spLocks noGrp="1"/>
          </p:cNvSpPr>
          <p:nvPr>
            <p:ph type="sldNum" sz="quarter" idx="7"/>
          </p:nvPr>
        </p:nvSpPr>
        <p:spPr/>
        <p:txBody>
          <a:bodyPr lIns="0" tIns="0" rIns="0" bIns="0"/>
          <a:lstStyle>
            <a:lvl1pPr>
              <a:defRPr sz="2600" b="1" i="0">
                <a:solidFill>
                  <a:schemeClr val="bg1"/>
                </a:solidFill>
                <a:latin typeface="Arial"/>
                <a:cs typeface="Arial"/>
              </a:defRPr>
            </a:lvl1pPr>
          </a:lstStyle>
          <a:p>
            <a:pPr marL="38100">
              <a:lnSpc>
                <a:spcPts val="2975"/>
              </a:lnSpc>
            </a:pPr>
            <a:fld id="{81D60167-4931-47E6-BA6A-407CBD079E47}" type="slidenum">
              <a:rPr lang="en-US" smtClean="0"/>
              <a:pPr marL="38100">
                <a:lnSpc>
                  <a:spcPts val="2975"/>
                </a:lnSpc>
              </a:pPr>
              <a:t>‹#›</a:t>
            </a:fld>
            <a:endParaRPr lang="en-US" dirty="0"/>
          </a:p>
        </p:txBody>
      </p:sp>
    </p:spTree>
    <p:extLst>
      <p:ext uri="{BB962C8B-B14F-4D97-AF65-F5344CB8AC3E}">
        <p14:creationId xmlns:p14="http://schemas.microsoft.com/office/powerpoint/2010/main" val="763448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0E45DD-BF56-4383-A6B7-1A5C610AE1EA}" type="datetime1">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24656-B012-45D0-BC9B-3633C89ACECD}" type="slidenum">
              <a:rPr lang="en-US" smtClean="0"/>
              <a:t>‹#›</a:t>
            </a:fld>
            <a:endParaRPr lang="en-US"/>
          </a:p>
        </p:txBody>
      </p:sp>
    </p:spTree>
    <p:extLst>
      <p:ext uri="{BB962C8B-B14F-4D97-AF65-F5344CB8AC3E}">
        <p14:creationId xmlns:p14="http://schemas.microsoft.com/office/powerpoint/2010/main" val="1339910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BF26A3-374C-42A7-8CA3-6D28C9DF0FA2}" type="datetime1">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B24656-B012-45D0-BC9B-3633C89ACECD}" type="slidenum">
              <a:rPr lang="en-US" smtClean="0"/>
              <a:t>‹#›</a:t>
            </a:fld>
            <a:endParaRPr lang="en-US"/>
          </a:p>
        </p:txBody>
      </p:sp>
    </p:spTree>
    <p:extLst>
      <p:ext uri="{BB962C8B-B14F-4D97-AF65-F5344CB8AC3E}">
        <p14:creationId xmlns:p14="http://schemas.microsoft.com/office/powerpoint/2010/main" val="2446078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F6F652-E1D1-45A9-832F-75369C16DF11}" type="datetime1">
              <a:rPr lang="en-US" smtClean="0"/>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B24656-B012-45D0-BC9B-3633C89ACECD}" type="slidenum">
              <a:rPr lang="en-US" smtClean="0"/>
              <a:t>‹#›</a:t>
            </a:fld>
            <a:endParaRPr lang="en-US"/>
          </a:p>
        </p:txBody>
      </p:sp>
    </p:spTree>
    <p:extLst>
      <p:ext uri="{BB962C8B-B14F-4D97-AF65-F5344CB8AC3E}">
        <p14:creationId xmlns:p14="http://schemas.microsoft.com/office/powerpoint/2010/main" val="4156840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98D48E-E374-4118-98C6-9DE395A66F6D}" type="datetime1">
              <a:rPr lang="en-US" smtClean="0"/>
              <a:t>3/9/2024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B24656-B012-45D0-BC9B-3633C89ACECD}" type="slidenum">
              <a:rPr lang="en-US" smtClean="0"/>
              <a:t>‹#›</a:t>
            </a:fld>
            <a:endParaRPr lang="en-US"/>
          </a:p>
        </p:txBody>
      </p:sp>
    </p:spTree>
    <p:extLst>
      <p:ext uri="{BB962C8B-B14F-4D97-AF65-F5344CB8AC3E}">
        <p14:creationId xmlns:p14="http://schemas.microsoft.com/office/powerpoint/2010/main" val="272813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6EA17D-81AC-4A5E-8D00-594DB2A0A79B}" type="datetime1">
              <a:rPr lang="en-US" smtClean="0"/>
              <a:t>3/9/2024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B24656-B012-45D0-BC9B-3633C89ACECD}" type="slidenum">
              <a:rPr lang="en-US" smtClean="0"/>
              <a:t>‹#›</a:t>
            </a:fld>
            <a:endParaRPr lang="en-US"/>
          </a:p>
        </p:txBody>
      </p:sp>
    </p:spTree>
    <p:extLst>
      <p:ext uri="{BB962C8B-B14F-4D97-AF65-F5344CB8AC3E}">
        <p14:creationId xmlns:p14="http://schemas.microsoft.com/office/powerpoint/2010/main" val="2275772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8B001C-7006-40E7-9746-FBC1E87CF973}" type="datetime1">
              <a:rPr lang="en-US" smtClean="0"/>
              <a:t>3/9/2024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B24656-B012-45D0-BC9B-3633C89ACECD}" type="slidenum">
              <a:rPr lang="en-US" smtClean="0"/>
              <a:t>‹#›</a:t>
            </a:fld>
            <a:endParaRPr lang="en-US"/>
          </a:p>
        </p:txBody>
      </p:sp>
    </p:spTree>
    <p:extLst>
      <p:ext uri="{BB962C8B-B14F-4D97-AF65-F5344CB8AC3E}">
        <p14:creationId xmlns:p14="http://schemas.microsoft.com/office/powerpoint/2010/main" val="2147056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B35053-DAAF-4E84-BA09-1AFC092C01CE}" type="datetime1">
              <a:rPr lang="en-US" smtClean="0"/>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B24656-B012-45D0-BC9B-3633C89ACECD}" type="slidenum">
              <a:rPr lang="en-US" smtClean="0"/>
              <a:t>‹#›</a:t>
            </a:fld>
            <a:endParaRPr lang="en-US"/>
          </a:p>
        </p:txBody>
      </p:sp>
    </p:spTree>
    <p:extLst>
      <p:ext uri="{BB962C8B-B14F-4D97-AF65-F5344CB8AC3E}">
        <p14:creationId xmlns:p14="http://schemas.microsoft.com/office/powerpoint/2010/main" val="2817441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DD7546-5617-40A7-9709-91614E5208BA}" type="datetime1">
              <a:rPr lang="en-US" smtClean="0"/>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B24656-B012-45D0-BC9B-3633C89ACECD}" type="slidenum">
              <a:rPr lang="en-US" smtClean="0"/>
              <a:t>‹#›</a:t>
            </a:fld>
            <a:endParaRPr lang="en-US"/>
          </a:p>
        </p:txBody>
      </p:sp>
    </p:spTree>
    <p:extLst>
      <p:ext uri="{BB962C8B-B14F-4D97-AF65-F5344CB8AC3E}">
        <p14:creationId xmlns:p14="http://schemas.microsoft.com/office/powerpoint/2010/main" val="146228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844E5-E37C-48DC-AB0A-CADABE165B2F}" type="datetime1">
              <a:rPr lang="en-US" smtClean="0"/>
              <a:t>3/9/2024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B24656-B012-45D0-BC9B-3633C89ACECD}" type="slidenum">
              <a:rPr lang="en-US" smtClean="0"/>
              <a:t>‹#›</a:t>
            </a:fld>
            <a:endParaRPr lang="en-US"/>
          </a:p>
        </p:txBody>
      </p:sp>
    </p:spTree>
    <p:extLst>
      <p:ext uri="{BB962C8B-B14F-4D97-AF65-F5344CB8AC3E}">
        <p14:creationId xmlns:p14="http://schemas.microsoft.com/office/powerpoint/2010/main" val="33786055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9441-56C9-4BCB-A675-DCB38E4A2BDB}"/>
              </a:ext>
            </a:extLst>
          </p:cNvPr>
          <p:cNvSpPr>
            <a:spLocks noGrp="1"/>
          </p:cNvSpPr>
          <p:nvPr>
            <p:ph type="title"/>
          </p:nvPr>
        </p:nvSpPr>
        <p:spPr>
          <a:xfrm>
            <a:off x="-31474" y="1391921"/>
            <a:ext cx="12228444" cy="2306318"/>
          </a:xfrm>
        </p:spPr>
        <p:txBody>
          <a:bodyPr>
            <a:normAutofit fontScale="90000"/>
          </a:bodyPr>
          <a:lstStyle/>
          <a:p>
            <a:pPr algn="ctr"/>
            <a:r>
              <a:rPr lang="en-GB" b="1" dirty="0"/>
              <a:t> Day 2</a:t>
            </a:r>
            <a:br>
              <a:rPr lang="en-GB" b="1" dirty="0"/>
            </a:br>
            <a:r>
              <a:rPr lang="en-GB" b="1" dirty="0"/>
              <a:t>FDP on Data Science</a:t>
            </a:r>
            <a:br>
              <a:rPr lang="en-GB" b="1" dirty="0"/>
            </a:br>
            <a:r>
              <a:rPr lang="en-GB" b="1" dirty="0"/>
              <a:t> </a:t>
            </a:r>
            <a:br>
              <a:rPr lang="en-GB" b="1" dirty="0"/>
            </a:br>
            <a:r>
              <a:rPr lang="en-GB" b="1" dirty="0"/>
              <a:t> Classification</a:t>
            </a:r>
            <a:endParaRPr lang="en-US" b="1" dirty="0"/>
          </a:p>
        </p:txBody>
      </p:sp>
      <p:sp>
        <p:nvSpPr>
          <p:cNvPr id="4" name="Slide Number Placeholder 3">
            <a:extLst>
              <a:ext uri="{FF2B5EF4-FFF2-40B4-BE49-F238E27FC236}">
                <a16:creationId xmlns:a16="http://schemas.microsoft.com/office/drawing/2014/main" id="{AB743813-B693-45F6-8F50-B549DD01CB69}"/>
              </a:ext>
            </a:extLst>
          </p:cNvPr>
          <p:cNvSpPr>
            <a:spLocks noGrp="1"/>
          </p:cNvSpPr>
          <p:nvPr>
            <p:ph type="sldNum" sz="quarter" idx="12"/>
          </p:nvPr>
        </p:nvSpPr>
        <p:spPr/>
        <p:txBody>
          <a:bodyPr/>
          <a:lstStyle/>
          <a:p>
            <a:fld id="{6AB24656-B012-45D0-BC9B-3633C89ACECD}" type="slidenum">
              <a:rPr lang="en-US" smtClean="0"/>
              <a:t>1</a:t>
            </a:fld>
            <a:endParaRPr lang="en-US"/>
          </a:p>
        </p:txBody>
      </p:sp>
      <p:sp>
        <p:nvSpPr>
          <p:cNvPr id="5" name="Rectangle 4">
            <a:extLst>
              <a:ext uri="{FF2B5EF4-FFF2-40B4-BE49-F238E27FC236}">
                <a16:creationId xmlns:a16="http://schemas.microsoft.com/office/drawing/2014/main" id="{1A16F443-EE66-4E37-B716-C5C9EE074259}"/>
              </a:ext>
            </a:extLst>
          </p:cNvPr>
          <p:cNvSpPr/>
          <p:nvPr/>
        </p:nvSpPr>
        <p:spPr>
          <a:xfrm>
            <a:off x="145774" y="159026"/>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2A6C7164-9F19-455A-952F-33B355652145}"/>
              </a:ext>
            </a:extLst>
          </p:cNvPr>
          <p:cNvCxnSpPr/>
          <p:nvPr/>
        </p:nvCxnSpPr>
        <p:spPr>
          <a:xfrm>
            <a:off x="159026" y="2790618"/>
            <a:ext cx="1187394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762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A8F6D-CBCE-25F5-D994-32C99F06CB09}"/>
              </a:ext>
            </a:extLst>
          </p:cNvPr>
          <p:cNvSpPr>
            <a:spLocks noGrp="1"/>
          </p:cNvSpPr>
          <p:nvPr>
            <p:ph type="sldNum" sz="quarter" idx="12"/>
          </p:nvPr>
        </p:nvSpPr>
        <p:spPr/>
        <p:txBody>
          <a:bodyPr/>
          <a:lstStyle/>
          <a:p>
            <a:fld id="{6AB24656-B012-45D0-BC9B-3633C89ACECD}" type="slidenum">
              <a:rPr lang="en-US" smtClean="0"/>
              <a:t>10</a:t>
            </a:fld>
            <a:endParaRPr lang="en-US"/>
          </a:p>
        </p:txBody>
      </p:sp>
      <p:sp>
        <p:nvSpPr>
          <p:cNvPr id="5" name="Title 1">
            <a:extLst>
              <a:ext uri="{FF2B5EF4-FFF2-40B4-BE49-F238E27FC236}">
                <a16:creationId xmlns:a16="http://schemas.microsoft.com/office/drawing/2014/main" id="{1CE9AAB8-8D38-ADF1-1598-057EB1FD96C0}"/>
              </a:ext>
            </a:extLst>
          </p:cNvPr>
          <p:cNvSpPr>
            <a:spLocks noGrp="1"/>
          </p:cNvSpPr>
          <p:nvPr>
            <p:ph type="title"/>
          </p:nvPr>
        </p:nvSpPr>
        <p:spPr>
          <a:xfrm>
            <a:off x="457200" y="173941"/>
            <a:ext cx="5306948" cy="635000"/>
          </a:xfrm>
        </p:spPr>
        <p:txBody>
          <a:bodyPr>
            <a:normAutofit fontScale="90000"/>
          </a:bodyPr>
          <a:lstStyle/>
          <a:p>
            <a:r>
              <a:rPr lang="en-GB" b="1" dirty="0"/>
              <a:t>K-NN Classifier</a:t>
            </a:r>
            <a:endParaRPr lang="en-US" b="1" dirty="0"/>
          </a:p>
        </p:txBody>
      </p:sp>
    </p:spTree>
    <p:extLst>
      <p:ext uri="{BB962C8B-B14F-4D97-AF65-F5344CB8AC3E}">
        <p14:creationId xmlns:p14="http://schemas.microsoft.com/office/powerpoint/2010/main" val="1281566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26F6-60A5-46C1-B168-380642E53615}"/>
              </a:ext>
            </a:extLst>
          </p:cNvPr>
          <p:cNvSpPr>
            <a:spLocks noGrp="1"/>
          </p:cNvSpPr>
          <p:nvPr>
            <p:ph type="title"/>
          </p:nvPr>
        </p:nvSpPr>
        <p:spPr>
          <a:xfrm>
            <a:off x="608077" y="416150"/>
            <a:ext cx="5611748" cy="615553"/>
          </a:xfrm>
        </p:spPr>
        <p:txBody>
          <a:bodyPr>
            <a:normAutofit fontScale="90000"/>
          </a:bodyPr>
          <a:lstStyle/>
          <a:p>
            <a:r>
              <a:rPr lang="en-GB" b="1" dirty="0">
                <a:solidFill>
                  <a:schemeClr val="tx1"/>
                </a:solidFill>
              </a:rPr>
              <a:t>KNN Classifier</a:t>
            </a:r>
            <a:endParaRPr lang="en-US" b="1" dirty="0">
              <a:solidFill>
                <a:schemeClr val="tx1"/>
              </a:solidFill>
            </a:endParaRPr>
          </a:p>
        </p:txBody>
      </p:sp>
      <p:sp>
        <p:nvSpPr>
          <p:cNvPr id="3" name="Text Placeholder 2">
            <a:extLst>
              <a:ext uri="{FF2B5EF4-FFF2-40B4-BE49-F238E27FC236}">
                <a16:creationId xmlns:a16="http://schemas.microsoft.com/office/drawing/2014/main" id="{412EBFE9-1CB4-4C78-B695-FF033BF28D76}"/>
              </a:ext>
            </a:extLst>
          </p:cNvPr>
          <p:cNvSpPr>
            <a:spLocks noGrp="1"/>
          </p:cNvSpPr>
          <p:nvPr>
            <p:ph type="body" idx="1"/>
          </p:nvPr>
        </p:nvSpPr>
        <p:spPr>
          <a:xfrm>
            <a:off x="839416" y="1428736"/>
            <a:ext cx="10801200" cy="5447645"/>
          </a:xfrm>
        </p:spPr>
        <p:txBody>
          <a:bodyPr/>
          <a:lstStyle/>
          <a:p>
            <a:r>
              <a:rPr lang="en-GB" sz="2800" dirty="0">
                <a:solidFill>
                  <a:srgbClr val="000000"/>
                </a:solidFill>
                <a:latin typeface="Arial" panose="020B0604020202020204" pitchFamily="34" charset="0"/>
              </a:rPr>
              <a:t>K-nearest neighbours (KNN) algorithm is a type of supervised ML algorithm.</a:t>
            </a:r>
          </a:p>
          <a:p>
            <a:pPr algn="just"/>
            <a:r>
              <a:rPr lang="en-GB" sz="2800" dirty="0">
                <a:solidFill>
                  <a:srgbClr val="000000"/>
                </a:solidFill>
                <a:latin typeface="Arial" panose="020B0604020202020204" pitchFamily="34" charset="0"/>
              </a:rPr>
              <a:t>It is used for both classification as well as regression predictive problems.</a:t>
            </a:r>
          </a:p>
          <a:p>
            <a:endParaRPr lang="en-GB" sz="2800" dirty="0">
              <a:solidFill>
                <a:srgbClr val="000000"/>
              </a:solidFill>
              <a:latin typeface="Arial" panose="020B0604020202020204" pitchFamily="34" charset="0"/>
            </a:endParaRPr>
          </a:p>
          <a:p>
            <a:pPr algn="just"/>
            <a:r>
              <a:rPr lang="en-GB" sz="2800" dirty="0">
                <a:solidFill>
                  <a:srgbClr val="000000"/>
                </a:solidFill>
                <a:latin typeface="Arial" panose="020B0604020202020204" pitchFamily="34" charset="0"/>
              </a:rPr>
              <a:t>The following two properties would define KNN well </a:t>
            </a:r>
          </a:p>
          <a:p>
            <a:pPr algn="just">
              <a:buFont typeface="Arial" panose="020B0604020202020204" pitchFamily="34" charset="0"/>
              <a:buChar char="•"/>
            </a:pPr>
            <a:r>
              <a:rPr lang="en-GB" sz="2800" b="1" dirty="0">
                <a:solidFill>
                  <a:srgbClr val="000000"/>
                </a:solidFill>
                <a:latin typeface="Arial" panose="020B0604020202020204" pitchFamily="34" charset="0"/>
              </a:rPr>
              <a:t>Lazy learning algorithm</a:t>
            </a:r>
            <a:r>
              <a:rPr lang="en-GB" sz="2800" dirty="0">
                <a:solidFill>
                  <a:srgbClr val="000000"/>
                </a:solidFill>
                <a:latin typeface="Arial" panose="020B0604020202020204" pitchFamily="34" charset="0"/>
              </a:rPr>
              <a:t> − KNN is a lazy learning algorithm because it does not have a specialized training phase and uses all the data for training while classification.</a:t>
            </a:r>
          </a:p>
          <a:p>
            <a:pPr algn="just">
              <a:buFont typeface="Arial" panose="020B0604020202020204" pitchFamily="34" charset="0"/>
              <a:buChar char="•"/>
            </a:pPr>
            <a:r>
              <a:rPr lang="en-GB" sz="2800" b="1" dirty="0">
                <a:solidFill>
                  <a:srgbClr val="000000"/>
                </a:solidFill>
                <a:latin typeface="Arial" panose="020B0604020202020204" pitchFamily="34" charset="0"/>
              </a:rPr>
              <a:t>Non-parametric learning algorithm</a:t>
            </a:r>
            <a:r>
              <a:rPr lang="en-GB" sz="2800" dirty="0">
                <a:solidFill>
                  <a:srgbClr val="000000"/>
                </a:solidFill>
                <a:latin typeface="Arial" panose="020B0604020202020204" pitchFamily="34" charset="0"/>
              </a:rPr>
              <a:t> − KNN is also a non-parametric learning algorithm because it doesn’t assume anything about the underlying data.</a:t>
            </a:r>
          </a:p>
          <a:p>
            <a:endParaRPr lang="en-US" dirty="0"/>
          </a:p>
        </p:txBody>
      </p:sp>
      <p:sp>
        <p:nvSpPr>
          <p:cNvPr id="4" name="Rectangle 3">
            <a:extLst>
              <a:ext uri="{FF2B5EF4-FFF2-40B4-BE49-F238E27FC236}">
                <a16:creationId xmlns:a16="http://schemas.microsoft.com/office/drawing/2014/main" id="{1A16F443-EE66-4E37-B716-C5C9EE074259}"/>
              </a:ext>
            </a:extLst>
          </p:cNvPr>
          <p:cNvSpPr/>
          <p:nvPr/>
        </p:nvSpPr>
        <p:spPr>
          <a:xfrm>
            <a:off x="159026" y="147776"/>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cxnSp>
        <p:nvCxnSpPr>
          <p:cNvPr id="5" name="Straight Connector 4">
            <a:extLst>
              <a:ext uri="{FF2B5EF4-FFF2-40B4-BE49-F238E27FC236}">
                <a16:creationId xmlns:a16="http://schemas.microsoft.com/office/drawing/2014/main" id="{2A6C7164-9F19-455A-952F-33B355652145}"/>
              </a:ext>
            </a:extLst>
          </p:cNvPr>
          <p:cNvCxnSpPr/>
          <p:nvPr/>
        </p:nvCxnSpPr>
        <p:spPr>
          <a:xfrm>
            <a:off x="159026" y="1247707"/>
            <a:ext cx="1187394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156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314F-5322-4C8F-87E0-777BE2E7B931}"/>
              </a:ext>
            </a:extLst>
          </p:cNvPr>
          <p:cNvSpPr>
            <a:spLocks noGrp="1"/>
          </p:cNvSpPr>
          <p:nvPr>
            <p:ph type="title"/>
          </p:nvPr>
        </p:nvSpPr>
        <p:spPr>
          <a:xfrm>
            <a:off x="457200" y="346661"/>
            <a:ext cx="5306948" cy="635000"/>
          </a:xfrm>
        </p:spPr>
        <p:txBody>
          <a:bodyPr>
            <a:normAutofit fontScale="90000"/>
          </a:bodyPr>
          <a:lstStyle/>
          <a:p>
            <a:r>
              <a:rPr lang="en-GB" b="1" dirty="0"/>
              <a:t>K-NN Classifier</a:t>
            </a:r>
            <a:endParaRPr lang="en-US" b="1" dirty="0"/>
          </a:p>
        </p:txBody>
      </p:sp>
      <p:sp>
        <p:nvSpPr>
          <p:cNvPr id="3" name="Text Placeholder 2">
            <a:extLst>
              <a:ext uri="{FF2B5EF4-FFF2-40B4-BE49-F238E27FC236}">
                <a16:creationId xmlns:a16="http://schemas.microsoft.com/office/drawing/2014/main" id="{148493EB-D4B2-435C-B10A-CE80AF5BF2FE}"/>
              </a:ext>
            </a:extLst>
          </p:cNvPr>
          <p:cNvSpPr>
            <a:spLocks noGrp="1"/>
          </p:cNvSpPr>
          <p:nvPr>
            <p:ph type="body" idx="1"/>
          </p:nvPr>
        </p:nvSpPr>
        <p:spPr>
          <a:xfrm>
            <a:off x="911424" y="1712372"/>
            <a:ext cx="10657184" cy="4001095"/>
          </a:xfrm>
        </p:spPr>
        <p:txBody>
          <a:bodyPr>
            <a:normAutofit fontScale="85000" lnSpcReduction="10000"/>
          </a:bodyPr>
          <a:lstStyle/>
          <a:p>
            <a:pPr algn="just"/>
            <a:r>
              <a:rPr lang="en-GB" sz="2000" dirty="0"/>
              <a:t>Types of Learners In Classification </a:t>
            </a:r>
          </a:p>
          <a:p>
            <a:pPr algn="just"/>
            <a:r>
              <a:rPr lang="en-GB" sz="2000" b="1" dirty="0"/>
              <a:t>Lazy Learners : </a:t>
            </a:r>
          </a:p>
          <a:p>
            <a:pPr marL="400050" indent="-400050" algn="just">
              <a:buFont typeface="+mj-lt"/>
              <a:buAutoNum type="romanLcPeriod"/>
            </a:pPr>
            <a:r>
              <a:rPr lang="en-GB" sz="2000" dirty="0"/>
              <a:t>Lazy learners simply store the training data and wait until a testing data appears. </a:t>
            </a:r>
          </a:p>
          <a:p>
            <a:pPr marL="400050" indent="-400050" algn="just">
              <a:buFont typeface="+mj-lt"/>
              <a:buAutoNum type="romanLcPeriod"/>
            </a:pPr>
            <a:r>
              <a:rPr lang="en-GB" sz="2000" dirty="0"/>
              <a:t>The classification is done using the most related data in the stored training data. </a:t>
            </a:r>
          </a:p>
          <a:p>
            <a:pPr marL="400050" indent="-400050" algn="just">
              <a:buFont typeface="+mj-lt"/>
              <a:buAutoNum type="romanLcPeriod"/>
            </a:pPr>
            <a:r>
              <a:rPr lang="en-GB" sz="2000" dirty="0"/>
              <a:t>They take more predicting time compared to eager learners. </a:t>
            </a:r>
          </a:p>
          <a:p>
            <a:pPr algn="just"/>
            <a:r>
              <a:rPr lang="en-GB" sz="2000" dirty="0"/>
              <a:t>	</a:t>
            </a:r>
            <a:r>
              <a:rPr lang="en-GB" sz="2000" dirty="0" err="1"/>
              <a:t>Eg</a:t>
            </a:r>
            <a:r>
              <a:rPr lang="en-GB" sz="2000" dirty="0"/>
              <a:t> – k-nearest neighbour, case-based reasoning. </a:t>
            </a:r>
          </a:p>
          <a:p>
            <a:pPr marL="400050" indent="-400050" algn="just">
              <a:buFont typeface="+mj-lt"/>
              <a:buAutoNum type="romanLcPeriod"/>
            </a:pPr>
            <a:endParaRPr lang="en-GB" sz="2000" dirty="0"/>
          </a:p>
          <a:p>
            <a:pPr algn="just"/>
            <a:r>
              <a:rPr lang="en-GB" sz="2000" b="1" dirty="0"/>
              <a:t>Eager Learners : </a:t>
            </a:r>
          </a:p>
          <a:p>
            <a:pPr marL="400050" indent="-400050" algn="just">
              <a:buFont typeface="+mj-lt"/>
              <a:buAutoNum type="romanLcPeriod"/>
            </a:pPr>
            <a:r>
              <a:rPr lang="en-GB" sz="2000" dirty="0"/>
              <a:t>Eager learners construct a classification model based on the given training data before getting data for predictions. </a:t>
            </a:r>
          </a:p>
          <a:p>
            <a:pPr marL="400050" indent="-400050" algn="just">
              <a:buFont typeface="+mj-lt"/>
              <a:buAutoNum type="romanLcPeriod"/>
            </a:pPr>
            <a:r>
              <a:rPr lang="en-GB" sz="2000" dirty="0"/>
              <a:t>It must be able to commit to a single hypothesis that will work for the entire space. </a:t>
            </a:r>
          </a:p>
          <a:p>
            <a:pPr marL="400050" indent="-400050" algn="just">
              <a:buFont typeface="+mj-lt"/>
              <a:buAutoNum type="romanLcPeriod"/>
            </a:pPr>
            <a:r>
              <a:rPr lang="en-GB" sz="2000" dirty="0"/>
              <a:t>Due to this, they take a lot of time in training and less time for a prediction. </a:t>
            </a:r>
          </a:p>
          <a:p>
            <a:pPr algn="just"/>
            <a:r>
              <a:rPr lang="en-GB" sz="2000" dirty="0"/>
              <a:t>	</a:t>
            </a:r>
            <a:r>
              <a:rPr lang="en-GB" sz="2000" dirty="0" err="1"/>
              <a:t>Eg</a:t>
            </a:r>
            <a:r>
              <a:rPr lang="en-GB" sz="2000" dirty="0"/>
              <a:t>– Decision Tree, Naive Bayes, Artificial Neural Networks.</a:t>
            </a:r>
            <a:endParaRPr lang="en-US" sz="2000" dirty="0"/>
          </a:p>
        </p:txBody>
      </p:sp>
      <p:sp>
        <p:nvSpPr>
          <p:cNvPr id="4" name="Rectangle 3">
            <a:extLst>
              <a:ext uri="{FF2B5EF4-FFF2-40B4-BE49-F238E27FC236}">
                <a16:creationId xmlns:a16="http://schemas.microsoft.com/office/drawing/2014/main" id="{1A16F443-EE66-4E37-B716-C5C9EE074259}"/>
              </a:ext>
            </a:extLst>
          </p:cNvPr>
          <p:cNvSpPr/>
          <p:nvPr/>
        </p:nvSpPr>
        <p:spPr>
          <a:xfrm>
            <a:off x="159026" y="147776"/>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cxnSp>
        <p:nvCxnSpPr>
          <p:cNvPr id="5" name="Straight Connector 4">
            <a:extLst>
              <a:ext uri="{FF2B5EF4-FFF2-40B4-BE49-F238E27FC236}">
                <a16:creationId xmlns:a16="http://schemas.microsoft.com/office/drawing/2014/main" id="{2A6C7164-9F19-455A-952F-33B355652145}"/>
              </a:ext>
            </a:extLst>
          </p:cNvPr>
          <p:cNvCxnSpPr/>
          <p:nvPr/>
        </p:nvCxnSpPr>
        <p:spPr>
          <a:xfrm>
            <a:off x="159026" y="1247707"/>
            <a:ext cx="1187394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650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800" y="304800"/>
            <a:ext cx="3722370" cy="635000"/>
          </a:xfrm>
          <a:prstGeom prst="rect">
            <a:avLst/>
          </a:prstGeom>
        </p:spPr>
        <p:txBody>
          <a:bodyPr vert="horz" wrap="square" lIns="0" tIns="12065" rIns="0" bIns="0" rtlCol="0">
            <a:spAutoFit/>
          </a:bodyPr>
          <a:lstStyle/>
          <a:p>
            <a:pPr marL="12700">
              <a:spcBef>
                <a:spcPts val="95"/>
              </a:spcBef>
            </a:pPr>
            <a:r>
              <a:rPr b="1" spc="-5" dirty="0">
                <a:solidFill>
                  <a:schemeClr val="tx1"/>
                </a:solidFill>
              </a:rPr>
              <a:t>What is</a:t>
            </a:r>
            <a:r>
              <a:rPr b="1" spc="-25" dirty="0">
                <a:solidFill>
                  <a:schemeClr val="tx1"/>
                </a:solidFill>
              </a:rPr>
              <a:t> </a:t>
            </a:r>
            <a:r>
              <a:rPr b="1" spc="-5" dirty="0">
                <a:solidFill>
                  <a:schemeClr val="tx1"/>
                </a:solidFill>
              </a:rPr>
              <a:t>k-</a:t>
            </a:r>
            <a:r>
              <a:rPr b="1" spc="-20" dirty="0">
                <a:solidFill>
                  <a:schemeClr val="tx1"/>
                </a:solidFill>
              </a:rPr>
              <a:t> </a:t>
            </a:r>
            <a:r>
              <a:rPr b="1" spc="-10" dirty="0">
                <a:solidFill>
                  <a:schemeClr val="tx1"/>
                </a:solidFill>
              </a:rPr>
              <a:t>NN??</a:t>
            </a:r>
          </a:p>
        </p:txBody>
      </p:sp>
      <p:sp>
        <p:nvSpPr>
          <p:cNvPr id="3" name="object 3"/>
          <p:cNvSpPr txBox="1"/>
          <p:nvPr/>
        </p:nvSpPr>
        <p:spPr>
          <a:xfrm>
            <a:off x="551384" y="1555615"/>
            <a:ext cx="6552728" cy="4768613"/>
          </a:xfrm>
          <a:prstGeom prst="rect">
            <a:avLst/>
          </a:prstGeom>
        </p:spPr>
        <p:txBody>
          <a:bodyPr vert="horz" wrap="square" lIns="0" tIns="13335" rIns="0" bIns="0" rtlCol="0">
            <a:spAutoFit/>
          </a:bodyPr>
          <a:lstStyle/>
          <a:p>
            <a:pPr marL="286385" marR="5080" indent="-274320" algn="just">
              <a:spcBef>
                <a:spcPts val="105"/>
              </a:spcBef>
              <a:buClr>
                <a:srgbClr val="D24717"/>
              </a:buClr>
              <a:buSzPct val="84615"/>
              <a:buFont typeface="Segoe UI Symbol"/>
              <a:buChar char="⚫"/>
              <a:tabLst>
                <a:tab pos="287020" algn="l"/>
              </a:tabLst>
            </a:pPr>
            <a:r>
              <a:rPr sz="2600" dirty="0">
                <a:latin typeface="Arial MT"/>
                <a:cs typeface="Arial MT"/>
              </a:rPr>
              <a:t>Nearest-neighbor</a:t>
            </a:r>
            <a:r>
              <a:rPr sz="2600" spc="5" dirty="0">
                <a:latin typeface="Arial MT"/>
                <a:cs typeface="Arial MT"/>
              </a:rPr>
              <a:t> </a:t>
            </a:r>
            <a:r>
              <a:rPr sz="2600" spc="-5" dirty="0">
                <a:latin typeface="Arial MT"/>
                <a:cs typeface="Arial MT"/>
              </a:rPr>
              <a:t>classifiers</a:t>
            </a:r>
            <a:r>
              <a:rPr sz="2600" dirty="0">
                <a:latin typeface="Arial MT"/>
                <a:cs typeface="Arial MT"/>
              </a:rPr>
              <a:t> are</a:t>
            </a:r>
            <a:r>
              <a:rPr sz="2600" spc="5" dirty="0">
                <a:latin typeface="Arial MT"/>
                <a:cs typeface="Arial MT"/>
              </a:rPr>
              <a:t> </a:t>
            </a:r>
            <a:r>
              <a:rPr sz="2600" dirty="0">
                <a:latin typeface="Arial MT"/>
                <a:cs typeface="Arial MT"/>
              </a:rPr>
              <a:t>based</a:t>
            </a:r>
            <a:r>
              <a:rPr sz="2600" spc="725" dirty="0">
                <a:latin typeface="Arial MT"/>
                <a:cs typeface="Arial MT"/>
              </a:rPr>
              <a:t> </a:t>
            </a:r>
            <a:r>
              <a:rPr sz="2600" dirty="0">
                <a:latin typeface="Arial MT"/>
                <a:cs typeface="Arial MT"/>
              </a:rPr>
              <a:t>on </a:t>
            </a:r>
            <a:r>
              <a:rPr sz="2600" spc="5" dirty="0">
                <a:latin typeface="Arial MT"/>
                <a:cs typeface="Arial MT"/>
              </a:rPr>
              <a:t> </a:t>
            </a:r>
            <a:r>
              <a:rPr sz="2600" dirty="0">
                <a:latin typeface="Arial MT"/>
                <a:cs typeface="Arial MT"/>
              </a:rPr>
              <a:t>learning </a:t>
            </a:r>
            <a:r>
              <a:rPr sz="2600" spc="-5" dirty="0">
                <a:latin typeface="Arial MT"/>
                <a:cs typeface="Arial MT"/>
              </a:rPr>
              <a:t>by </a:t>
            </a:r>
            <a:r>
              <a:rPr sz="2600" spc="-25" dirty="0">
                <a:latin typeface="Arial MT"/>
                <a:cs typeface="Arial MT"/>
              </a:rPr>
              <a:t>analogy, </a:t>
            </a:r>
            <a:r>
              <a:rPr sz="2600" dirty="0">
                <a:latin typeface="Arial MT"/>
                <a:cs typeface="Arial MT"/>
              </a:rPr>
              <a:t>that is, by comparing a given </a:t>
            </a:r>
            <a:r>
              <a:rPr sz="2600" spc="-710" dirty="0">
                <a:latin typeface="Arial MT"/>
                <a:cs typeface="Arial MT"/>
              </a:rPr>
              <a:t> </a:t>
            </a:r>
            <a:r>
              <a:rPr sz="2600" dirty="0">
                <a:latin typeface="Arial MT"/>
                <a:cs typeface="Arial MT"/>
              </a:rPr>
              <a:t>test</a:t>
            </a:r>
            <a:r>
              <a:rPr sz="2600" spc="-5" dirty="0">
                <a:latin typeface="Arial MT"/>
                <a:cs typeface="Arial MT"/>
              </a:rPr>
              <a:t> </a:t>
            </a:r>
            <a:r>
              <a:rPr sz="2600" dirty="0">
                <a:latin typeface="Arial MT"/>
                <a:cs typeface="Arial MT"/>
              </a:rPr>
              <a:t>tuple</a:t>
            </a:r>
            <a:r>
              <a:rPr sz="2600" spc="15" dirty="0">
                <a:latin typeface="Arial MT"/>
                <a:cs typeface="Arial MT"/>
              </a:rPr>
              <a:t> </a:t>
            </a:r>
            <a:r>
              <a:rPr sz="2600" dirty="0">
                <a:latin typeface="Arial MT"/>
                <a:cs typeface="Arial MT"/>
              </a:rPr>
              <a:t>with</a:t>
            </a:r>
            <a:r>
              <a:rPr sz="2600" spc="-5" dirty="0">
                <a:latin typeface="Arial MT"/>
                <a:cs typeface="Arial MT"/>
              </a:rPr>
              <a:t> </a:t>
            </a:r>
            <a:r>
              <a:rPr sz="2600" dirty="0">
                <a:latin typeface="Arial MT"/>
                <a:cs typeface="Arial MT"/>
              </a:rPr>
              <a:t>training</a:t>
            </a:r>
            <a:r>
              <a:rPr sz="2600" spc="-10" dirty="0">
                <a:latin typeface="Arial MT"/>
                <a:cs typeface="Arial MT"/>
              </a:rPr>
              <a:t> </a:t>
            </a:r>
            <a:r>
              <a:rPr sz="2600" dirty="0">
                <a:latin typeface="Arial MT"/>
                <a:cs typeface="Arial MT"/>
              </a:rPr>
              <a:t>tuples</a:t>
            </a:r>
            <a:r>
              <a:rPr sz="2600" spc="10" dirty="0">
                <a:latin typeface="Arial MT"/>
                <a:cs typeface="Arial MT"/>
              </a:rPr>
              <a:t> </a:t>
            </a:r>
            <a:r>
              <a:rPr sz="2600" dirty="0">
                <a:latin typeface="Arial MT"/>
                <a:cs typeface="Arial MT"/>
              </a:rPr>
              <a:t>that</a:t>
            </a:r>
            <a:r>
              <a:rPr sz="2600" spc="5" dirty="0">
                <a:latin typeface="Arial MT"/>
                <a:cs typeface="Arial MT"/>
              </a:rPr>
              <a:t> </a:t>
            </a:r>
            <a:r>
              <a:rPr sz="2600" dirty="0">
                <a:latin typeface="Arial MT"/>
                <a:cs typeface="Arial MT"/>
              </a:rPr>
              <a:t>are similar</a:t>
            </a:r>
            <a:r>
              <a:rPr sz="2600" spc="-20" dirty="0">
                <a:latin typeface="Arial MT"/>
                <a:cs typeface="Arial MT"/>
              </a:rPr>
              <a:t> </a:t>
            </a:r>
            <a:r>
              <a:rPr sz="2600" spc="-5" dirty="0">
                <a:latin typeface="Arial MT"/>
                <a:cs typeface="Arial MT"/>
              </a:rPr>
              <a:t>to</a:t>
            </a:r>
            <a:r>
              <a:rPr sz="2600" spc="5" dirty="0">
                <a:latin typeface="Arial MT"/>
                <a:cs typeface="Arial MT"/>
              </a:rPr>
              <a:t> </a:t>
            </a:r>
            <a:r>
              <a:rPr sz="2600" spc="-5" dirty="0">
                <a:latin typeface="Arial MT"/>
                <a:cs typeface="Arial MT"/>
              </a:rPr>
              <a:t>it.</a:t>
            </a:r>
            <a:endParaRPr sz="2600" dirty="0">
              <a:latin typeface="Arial MT"/>
              <a:cs typeface="Arial MT"/>
            </a:endParaRPr>
          </a:p>
          <a:p>
            <a:pPr>
              <a:spcBef>
                <a:spcPts val="5"/>
              </a:spcBef>
              <a:buClr>
                <a:srgbClr val="D24717"/>
              </a:buClr>
              <a:buFont typeface="Segoe UI Symbol"/>
              <a:buChar char="⚫"/>
            </a:pPr>
            <a:endParaRPr sz="3750" dirty="0">
              <a:latin typeface="Arial MT"/>
              <a:cs typeface="Arial MT"/>
            </a:endParaRPr>
          </a:p>
          <a:p>
            <a:pPr marL="286385" indent="-274320">
              <a:spcBef>
                <a:spcPts val="5"/>
              </a:spcBef>
              <a:buClr>
                <a:srgbClr val="D24717"/>
              </a:buClr>
              <a:buSzPct val="84615"/>
              <a:buFont typeface="Segoe UI Symbol"/>
              <a:buChar char="⚫"/>
              <a:tabLst>
                <a:tab pos="287020" algn="l"/>
              </a:tabLst>
            </a:pPr>
            <a:r>
              <a:rPr sz="2600" dirty="0">
                <a:latin typeface="Arial MT"/>
                <a:cs typeface="Arial MT"/>
              </a:rPr>
              <a:t>The</a:t>
            </a:r>
            <a:r>
              <a:rPr sz="2600" spc="-15" dirty="0">
                <a:latin typeface="Arial MT"/>
                <a:cs typeface="Arial MT"/>
              </a:rPr>
              <a:t> </a:t>
            </a:r>
            <a:r>
              <a:rPr sz="2600" dirty="0">
                <a:latin typeface="Arial MT"/>
                <a:cs typeface="Arial MT"/>
              </a:rPr>
              <a:t>training</a:t>
            </a:r>
            <a:r>
              <a:rPr sz="2600" spc="5" dirty="0">
                <a:latin typeface="Arial MT"/>
                <a:cs typeface="Arial MT"/>
              </a:rPr>
              <a:t> </a:t>
            </a:r>
            <a:r>
              <a:rPr sz="2600" dirty="0">
                <a:latin typeface="Arial MT"/>
                <a:cs typeface="Arial MT"/>
              </a:rPr>
              <a:t>tuples are</a:t>
            </a:r>
            <a:r>
              <a:rPr sz="2600" spc="-5" dirty="0">
                <a:latin typeface="Arial MT"/>
                <a:cs typeface="Arial MT"/>
              </a:rPr>
              <a:t> </a:t>
            </a:r>
            <a:r>
              <a:rPr sz="2600" dirty="0">
                <a:latin typeface="Arial MT"/>
                <a:cs typeface="Arial MT"/>
              </a:rPr>
              <a:t>described</a:t>
            </a:r>
            <a:r>
              <a:rPr sz="2600" spc="-15" dirty="0">
                <a:latin typeface="Arial MT"/>
                <a:cs typeface="Arial MT"/>
              </a:rPr>
              <a:t> </a:t>
            </a:r>
            <a:r>
              <a:rPr sz="2600" dirty="0">
                <a:latin typeface="Arial MT"/>
                <a:cs typeface="Arial MT"/>
              </a:rPr>
              <a:t>by</a:t>
            </a:r>
            <a:r>
              <a:rPr sz="2600" spc="-10" dirty="0">
                <a:latin typeface="Arial MT"/>
                <a:cs typeface="Arial MT"/>
              </a:rPr>
              <a:t> </a:t>
            </a:r>
            <a:r>
              <a:rPr sz="2600" dirty="0">
                <a:latin typeface="Arial MT"/>
                <a:cs typeface="Arial MT"/>
              </a:rPr>
              <a:t>n</a:t>
            </a:r>
            <a:r>
              <a:rPr sz="2600" spc="10" dirty="0">
                <a:latin typeface="Arial MT"/>
                <a:cs typeface="Arial MT"/>
              </a:rPr>
              <a:t> </a:t>
            </a:r>
            <a:r>
              <a:rPr sz="2600" dirty="0">
                <a:latin typeface="Arial MT"/>
                <a:cs typeface="Arial MT"/>
              </a:rPr>
              <a:t>attributes.</a:t>
            </a:r>
          </a:p>
          <a:p>
            <a:pPr>
              <a:spcBef>
                <a:spcPts val="5"/>
              </a:spcBef>
              <a:buClr>
                <a:srgbClr val="D24717"/>
              </a:buClr>
              <a:buFont typeface="Segoe UI Symbol"/>
              <a:buChar char="⚫"/>
            </a:pPr>
            <a:endParaRPr sz="3750" dirty="0">
              <a:latin typeface="Arial MT"/>
              <a:cs typeface="Arial MT"/>
            </a:endParaRPr>
          </a:p>
          <a:p>
            <a:pPr marL="286385" marR="6985" indent="-274320" algn="just">
              <a:spcBef>
                <a:spcPts val="5"/>
              </a:spcBef>
              <a:buClr>
                <a:srgbClr val="D24717"/>
              </a:buClr>
              <a:buSzPct val="84615"/>
              <a:buFont typeface="Segoe UI Symbol"/>
              <a:buChar char="⚫"/>
              <a:tabLst>
                <a:tab pos="287020" algn="l"/>
              </a:tabLst>
            </a:pPr>
            <a:r>
              <a:rPr sz="2600" dirty="0">
                <a:latin typeface="Arial MT"/>
                <a:cs typeface="Arial MT"/>
              </a:rPr>
              <a:t>When k = 1, the unknown </a:t>
            </a:r>
            <a:r>
              <a:rPr sz="2600" spc="-5" dirty="0">
                <a:latin typeface="Arial MT"/>
                <a:cs typeface="Arial MT"/>
              </a:rPr>
              <a:t>tuple is </a:t>
            </a:r>
            <a:r>
              <a:rPr sz="2600" dirty="0">
                <a:latin typeface="Arial MT"/>
                <a:cs typeface="Arial MT"/>
              </a:rPr>
              <a:t>assigned the </a:t>
            </a:r>
            <a:r>
              <a:rPr sz="2600" spc="5" dirty="0">
                <a:latin typeface="Arial MT"/>
                <a:cs typeface="Arial MT"/>
              </a:rPr>
              <a:t> </a:t>
            </a:r>
            <a:r>
              <a:rPr sz="2600" dirty="0">
                <a:latin typeface="Arial MT"/>
                <a:cs typeface="Arial MT"/>
              </a:rPr>
              <a:t>class of the training tuple that </a:t>
            </a:r>
            <a:r>
              <a:rPr sz="2600" spc="-5" dirty="0">
                <a:latin typeface="Arial MT"/>
                <a:cs typeface="Arial MT"/>
              </a:rPr>
              <a:t>is </a:t>
            </a:r>
            <a:r>
              <a:rPr sz="2600" dirty="0">
                <a:latin typeface="Arial MT"/>
                <a:cs typeface="Arial MT"/>
              </a:rPr>
              <a:t>closest </a:t>
            </a:r>
            <a:r>
              <a:rPr sz="2600" spc="-5" dirty="0">
                <a:latin typeface="Arial MT"/>
                <a:cs typeface="Arial MT"/>
              </a:rPr>
              <a:t>to </a:t>
            </a:r>
            <a:r>
              <a:rPr sz="2600" dirty="0">
                <a:latin typeface="Arial MT"/>
                <a:cs typeface="Arial MT"/>
              </a:rPr>
              <a:t>it </a:t>
            </a:r>
            <a:r>
              <a:rPr sz="2600" spc="-5" dirty="0">
                <a:latin typeface="Arial MT"/>
                <a:cs typeface="Arial MT"/>
              </a:rPr>
              <a:t>in </a:t>
            </a:r>
            <a:r>
              <a:rPr sz="2600" dirty="0">
                <a:latin typeface="Arial MT"/>
                <a:cs typeface="Arial MT"/>
              </a:rPr>
              <a:t> pattern</a:t>
            </a:r>
            <a:r>
              <a:rPr sz="2600" spc="-10" dirty="0">
                <a:latin typeface="Arial MT"/>
                <a:cs typeface="Arial MT"/>
              </a:rPr>
              <a:t> </a:t>
            </a:r>
            <a:r>
              <a:rPr sz="2600" spc="5" dirty="0">
                <a:latin typeface="Arial MT"/>
                <a:cs typeface="Arial MT"/>
              </a:rPr>
              <a:t>space.</a:t>
            </a:r>
            <a:endParaRPr sz="2600" dirty="0">
              <a:latin typeface="Arial MT"/>
              <a:cs typeface="Arial MT"/>
            </a:endParaRPr>
          </a:p>
        </p:txBody>
      </p:sp>
      <p:sp>
        <p:nvSpPr>
          <p:cNvPr id="4" name="Rectangle 3">
            <a:extLst>
              <a:ext uri="{FF2B5EF4-FFF2-40B4-BE49-F238E27FC236}">
                <a16:creationId xmlns:a16="http://schemas.microsoft.com/office/drawing/2014/main" id="{1A16F443-EE66-4E37-B716-C5C9EE074259}"/>
              </a:ext>
            </a:extLst>
          </p:cNvPr>
          <p:cNvSpPr/>
          <p:nvPr/>
        </p:nvSpPr>
        <p:spPr>
          <a:xfrm>
            <a:off x="159026" y="147776"/>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cxnSp>
        <p:nvCxnSpPr>
          <p:cNvPr id="5" name="Straight Connector 4">
            <a:extLst>
              <a:ext uri="{FF2B5EF4-FFF2-40B4-BE49-F238E27FC236}">
                <a16:creationId xmlns:a16="http://schemas.microsoft.com/office/drawing/2014/main" id="{2A6C7164-9F19-455A-952F-33B355652145}"/>
              </a:ext>
            </a:extLst>
          </p:cNvPr>
          <p:cNvCxnSpPr/>
          <p:nvPr/>
        </p:nvCxnSpPr>
        <p:spPr>
          <a:xfrm>
            <a:off x="159026" y="1247707"/>
            <a:ext cx="11873948"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object 3"/>
          <p:cNvPicPr/>
          <p:nvPr/>
        </p:nvPicPr>
        <p:blipFill>
          <a:blip r:embed="rId2" cstate="print"/>
          <a:stretch>
            <a:fillRect/>
          </a:stretch>
        </p:blipFill>
        <p:spPr>
          <a:xfrm>
            <a:off x="8184232" y="1916832"/>
            <a:ext cx="3630167" cy="4572000"/>
          </a:xfrm>
          <a:prstGeom prst="rect">
            <a:avLst/>
          </a:prstGeom>
        </p:spPr>
      </p:pic>
      <p:sp>
        <p:nvSpPr>
          <p:cNvPr id="7" name="object 2"/>
          <p:cNvSpPr txBox="1">
            <a:spLocks/>
          </p:cNvSpPr>
          <p:nvPr/>
        </p:nvSpPr>
        <p:spPr>
          <a:xfrm>
            <a:off x="7384976" y="1238115"/>
            <a:ext cx="4458970" cy="635000"/>
          </a:xfrm>
          <a:prstGeom prst="rect">
            <a:avLst/>
          </a:prstGeom>
        </p:spPr>
        <p:txBody>
          <a:bodyPr vert="horz" wrap="square" lIns="0" tIns="12065" rIns="0" bIns="0" rtlCol="0">
            <a:spAutoFit/>
          </a:bodyPr>
          <a:lstStyle>
            <a:lvl1pPr>
              <a:defRPr sz="4000" b="0" i="0">
                <a:solidFill>
                  <a:srgbClr val="696363"/>
                </a:solidFill>
                <a:latin typeface="Arial MT"/>
                <a:ea typeface="+mj-ea"/>
                <a:cs typeface="Arial MT"/>
              </a:defRPr>
            </a:lvl1pPr>
          </a:lstStyle>
          <a:p>
            <a:pPr marL="12700">
              <a:spcBef>
                <a:spcPts val="95"/>
              </a:spcBef>
            </a:pPr>
            <a:r>
              <a:rPr lang="en-GB" kern="0" spc="-5">
                <a:solidFill>
                  <a:schemeClr val="tx1"/>
                </a:solidFill>
              </a:rPr>
              <a:t>When</a:t>
            </a:r>
            <a:r>
              <a:rPr lang="en-GB" kern="0" spc="-10">
                <a:solidFill>
                  <a:schemeClr val="tx1"/>
                </a:solidFill>
              </a:rPr>
              <a:t> </a:t>
            </a:r>
            <a:r>
              <a:rPr lang="en-GB" kern="0" spc="-5">
                <a:solidFill>
                  <a:schemeClr val="tx1"/>
                </a:solidFill>
              </a:rPr>
              <a:t>k=3</a:t>
            </a:r>
            <a:r>
              <a:rPr lang="en-GB" kern="0" spc="-25">
                <a:solidFill>
                  <a:schemeClr val="tx1"/>
                </a:solidFill>
              </a:rPr>
              <a:t> </a:t>
            </a:r>
            <a:r>
              <a:rPr lang="en-GB" kern="0" spc="-5">
                <a:solidFill>
                  <a:schemeClr val="tx1"/>
                </a:solidFill>
              </a:rPr>
              <a:t>or k=5??</a:t>
            </a:r>
            <a:endParaRPr lang="en-GB" kern="0" spc="-5"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368" y="392470"/>
            <a:ext cx="4371975" cy="635000"/>
          </a:xfrm>
          <a:prstGeom prst="rect">
            <a:avLst/>
          </a:prstGeom>
        </p:spPr>
        <p:txBody>
          <a:bodyPr vert="horz" wrap="square" lIns="0" tIns="12065" rIns="0" bIns="0" rtlCol="0">
            <a:spAutoFit/>
          </a:bodyPr>
          <a:lstStyle/>
          <a:p>
            <a:pPr marL="12700">
              <a:spcBef>
                <a:spcPts val="95"/>
              </a:spcBef>
            </a:pPr>
            <a:r>
              <a:rPr spc="-5" dirty="0">
                <a:solidFill>
                  <a:schemeClr val="tx1"/>
                </a:solidFill>
              </a:rPr>
              <a:t>Distance</a:t>
            </a:r>
            <a:r>
              <a:rPr spc="-35" dirty="0">
                <a:solidFill>
                  <a:schemeClr val="tx1"/>
                </a:solidFill>
              </a:rPr>
              <a:t> </a:t>
            </a:r>
            <a:r>
              <a:rPr spc="-5" dirty="0">
                <a:solidFill>
                  <a:schemeClr val="tx1"/>
                </a:solidFill>
              </a:rPr>
              <a:t>Measures</a:t>
            </a:r>
          </a:p>
        </p:txBody>
      </p:sp>
      <p:sp>
        <p:nvSpPr>
          <p:cNvPr id="3" name="object 3"/>
          <p:cNvSpPr txBox="1"/>
          <p:nvPr/>
        </p:nvSpPr>
        <p:spPr>
          <a:xfrm>
            <a:off x="2212340" y="4354449"/>
            <a:ext cx="7423784" cy="1123315"/>
          </a:xfrm>
          <a:prstGeom prst="rect">
            <a:avLst/>
          </a:prstGeom>
        </p:spPr>
        <p:txBody>
          <a:bodyPr vert="horz" wrap="square" lIns="0" tIns="12700" rIns="0" bIns="0" rtlCol="0">
            <a:spAutoFit/>
          </a:bodyPr>
          <a:lstStyle/>
          <a:p>
            <a:pPr marL="12700">
              <a:spcBef>
                <a:spcPts val="100"/>
              </a:spcBef>
            </a:pPr>
            <a:r>
              <a:rPr sz="2400" b="1" spc="-5" dirty="0">
                <a:solidFill>
                  <a:srgbClr val="FF0000"/>
                </a:solidFill>
                <a:latin typeface="Arial"/>
                <a:cs typeface="Arial"/>
              </a:rPr>
              <a:t>Which</a:t>
            </a:r>
            <a:r>
              <a:rPr sz="2400" b="1" spc="-20" dirty="0">
                <a:solidFill>
                  <a:srgbClr val="FF0000"/>
                </a:solidFill>
                <a:latin typeface="Arial"/>
                <a:cs typeface="Arial"/>
              </a:rPr>
              <a:t> </a:t>
            </a:r>
            <a:r>
              <a:rPr sz="2400" b="1" spc="-5" dirty="0">
                <a:solidFill>
                  <a:srgbClr val="FF0000"/>
                </a:solidFill>
                <a:latin typeface="Arial"/>
                <a:cs typeface="Arial"/>
              </a:rPr>
              <a:t>distance</a:t>
            </a:r>
            <a:r>
              <a:rPr sz="2400" b="1" dirty="0">
                <a:solidFill>
                  <a:srgbClr val="FF0000"/>
                </a:solidFill>
                <a:latin typeface="Arial"/>
                <a:cs typeface="Arial"/>
              </a:rPr>
              <a:t> </a:t>
            </a:r>
            <a:r>
              <a:rPr sz="2400" b="1" spc="-5" dirty="0">
                <a:solidFill>
                  <a:srgbClr val="FF0000"/>
                </a:solidFill>
                <a:latin typeface="Arial"/>
                <a:cs typeface="Arial"/>
              </a:rPr>
              <a:t>measure</a:t>
            </a:r>
            <a:r>
              <a:rPr sz="2400" b="1" spc="5" dirty="0">
                <a:solidFill>
                  <a:srgbClr val="FF0000"/>
                </a:solidFill>
                <a:latin typeface="Arial"/>
                <a:cs typeface="Arial"/>
              </a:rPr>
              <a:t> </a:t>
            </a:r>
            <a:r>
              <a:rPr sz="2400" b="1" dirty="0">
                <a:solidFill>
                  <a:srgbClr val="FF0000"/>
                </a:solidFill>
                <a:latin typeface="Arial"/>
                <a:cs typeface="Arial"/>
              </a:rPr>
              <a:t>to </a:t>
            </a:r>
            <a:r>
              <a:rPr sz="2400" b="1" spc="-5" dirty="0">
                <a:solidFill>
                  <a:srgbClr val="FF0000"/>
                </a:solidFill>
                <a:latin typeface="Arial"/>
                <a:cs typeface="Arial"/>
              </a:rPr>
              <a:t>use?</a:t>
            </a:r>
            <a:endParaRPr sz="2400">
              <a:latin typeface="Arial"/>
              <a:cs typeface="Arial"/>
            </a:endParaRPr>
          </a:p>
          <a:p>
            <a:pPr marL="12700" marR="5080"/>
            <a:r>
              <a:rPr sz="2400" spc="-25" dirty="0">
                <a:latin typeface="Arial MT"/>
                <a:cs typeface="Arial MT"/>
              </a:rPr>
              <a:t>We</a:t>
            </a:r>
            <a:r>
              <a:rPr sz="2400" dirty="0">
                <a:latin typeface="Arial MT"/>
                <a:cs typeface="Arial MT"/>
              </a:rPr>
              <a:t> </a:t>
            </a:r>
            <a:r>
              <a:rPr sz="2400" spc="-5" dirty="0">
                <a:latin typeface="Arial MT"/>
                <a:cs typeface="Arial MT"/>
              </a:rPr>
              <a:t>use</a:t>
            </a:r>
            <a:r>
              <a:rPr sz="2400" dirty="0">
                <a:latin typeface="Arial MT"/>
                <a:cs typeface="Arial MT"/>
              </a:rPr>
              <a:t> </a:t>
            </a:r>
            <a:r>
              <a:rPr sz="2400" spc="-5" dirty="0">
                <a:latin typeface="Arial MT"/>
                <a:cs typeface="Arial MT"/>
              </a:rPr>
              <a:t>Euclidean</a:t>
            </a:r>
            <a:r>
              <a:rPr sz="2400" spc="30" dirty="0">
                <a:latin typeface="Arial MT"/>
                <a:cs typeface="Arial MT"/>
              </a:rPr>
              <a:t> </a:t>
            </a:r>
            <a:r>
              <a:rPr sz="2400" spc="-5" dirty="0">
                <a:latin typeface="Arial MT"/>
                <a:cs typeface="Arial MT"/>
              </a:rPr>
              <a:t>Distance</a:t>
            </a:r>
            <a:r>
              <a:rPr sz="2400" spc="25" dirty="0">
                <a:latin typeface="Arial MT"/>
                <a:cs typeface="Arial MT"/>
              </a:rPr>
              <a:t> </a:t>
            </a:r>
            <a:r>
              <a:rPr sz="2400" spc="-5" dirty="0">
                <a:latin typeface="Arial MT"/>
                <a:cs typeface="Arial MT"/>
              </a:rPr>
              <a:t>as</a:t>
            </a:r>
            <a:r>
              <a:rPr sz="2400" spc="-10" dirty="0">
                <a:latin typeface="Arial MT"/>
                <a:cs typeface="Arial MT"/>
              </a:rPr>
              <a:t> </a:t>
            </a:r>
            <a:r>
              <a:rPr sz="2400" dirty="0">
                <a:latin typeface="Arial MT"/>
                <a:cs typeface="Arial MT"/>
              </a:rPr>
              <a:t>it</a:t>
            </a:r>
            <a:r>
              <a:rPr sz="2400" spc="-10" dirty="0">
                <a:latin typeface="Arial MT"/>
                <a:cs typeface="Arial MT"/>
              </a:rPr>
              <a:t> </a:t>
            </a:r>
            <a:r>
              <a:rPr sz="2400" dirty="0">
                <a:latin typeface="Arial MT"/>
                <a:cs typeface="Arial MT"/>
              </a:rPr>
              <a:t>treats</a:t>
            </a:r>
            <a:r>
              <a:rPr sz="2400" spc="-10" dirty="0">
                <a:latin typeface="Arial MT"/>
                <a:cs typeface="Arial MT"/>
              </a:rPr>
              <a:t> </a:t>
            </a:r>
            <a:r>
              <a:rPr sz="2400" spc="-5" dirty="0">
                <a:latin typeface="Arial MT"/>
                <a:cs typeface="Arial MT"/>
              </a:rPr>
              <a:t>each </a:t>
            </a:r>
            <a:r>
              <a:rPr sz="2400" dirty="0">
                <a:latin typeface="Arial MT"/>
                <a:cs typeface="Arial MT"/>
              </a:rPr>
              <a:t>feature </a:t>
            </a:r>
            <a:r>
              <a:rPr sz="2400" spc="-10" dirty="0">
                <a:latin typeface="Arial MT"/>
                <a:cs typeface="Arial MT"/>
              </a:rPr>
              <a:t>as </a:t>
            </a:r>
            <a:r>
              <a:rPr sz="2400" spc="-650" dirty="0">
                <a:latin typeface="Arial MT"/>
                <a:cs typeface="Arial MT"/>
              </a:rPr>
              <a:t> </a:t>
            </a:r>
            <a:r>
              <a:rPr sz="2400" spc="-5" dirty="0">
                <a:latin typeface="Arial MT"/>
                <a:cs typeface="Arial MT"/>
              </a:rPr>
              <a:t>equally</a:t>
            </a:r>
            <a:r>
              <a:rPr sz="2400" spc="25" dirty="0">
                <a:latin typeface="Arial MT"/>
                <a:cs typeface="Arial MT"/>
              </a:rPr>
              <a:t> </a:t>
            </a:r>
            <a:r>
              <a:rPr sz="2400" dirty="0">
                <a:latin typeface="Arial MT"/>
                <a:cs typeface="Arial MT"/>
              </a:rPr>
              <a:t>important.</a:t>
            </a:r>
            <a:endParaRPr sz="2400">
              <a:latin typeface="Arial MT"/>
              <a:cs typeface="Arial MT"/>
            </a:endParaRPr>
          </a:p>
        </p:txBody>
      </p:sp>
      <p:sp>
        <p:nvSpPr>
          <p:cNvPr id="4" name="object 4"/>
          <p:cNvSpPr/>
          <p:nvPr/>
        </p:nvSpPr>
        <p:spPr>
          <a:xfrm>
            <a:off x="6269991" y="1638554"/>
            <a:ext cx="497205" cy="212090"/>
          </a:xfrm>
          <a:custGeom>
            <a:avLst/>
            <a:gdLst/>
            <a:ahLst/>
            <a:cxnLst/>
            <a:rect l="l" t="t" r="r" b="b"/>
            <a:pathLst>
              <a:path w="497204" h="212089">
                <a:moveTo>
                  <a:pt x="429133" y="0"/>
                </a:moveTo>
                <a:lnTo>
                  <a:pt x="426085" y="8636"/>
                </a:lnTo>
                <a:lnTo>
                  <a:pt x="438370" y="13946"/>
                </a:lnTo>
                <a:lnTo>
                  <a:pt x="448929" y="21304"/>
                </a:lnTo>
                <a:lnTo>
                  <a:pt x="470320" y="55429"/>
                </a:lnTo>
                <a:lnTo>
                  <a:pt x="477393" y="104775"/>
                </a:lnTo>
                <a:lnTo>
                  <a:pt x="476607" y="123444"/>
                </a:lnTo>
                <a:lnTo>
                  <a:pt x="464820" y="169163"/>
                </a:lnTo>
                <a:lnTo>
                  <a:pt x="438513" y="197792"/>
                </a:lnTo>
                <a:lnTo>
                  <a:pt x="426465" y="203200"/>
                </a:lnTo>
                <a:lnTo>
                  <a:pt x="429133" y="211709"/>
                </a:lnTo>
                <a:lnTo>
                  <a:pt x="469602" y="187705"/>
                </a:lnTo>
                <a:lnTo>
                  <a:pt x="492331" y="143335"/>
                </a:lnTo>
                <a:lnTo>
                  <a:pt x="496697" y="105918"/>
                </a:lnTo>
                <a:lnTo>
                  <a:pt x="495601" y="86536"/>
                </a:lnTo>
                <a:lnTo>
                  <a:pt x="479171" y="37084"/>
                </a:lnTo>
                <a:lnTo>
                  <a:pt x="444488" y="5544"/>
                </a:lnTo>
                <a:lnTo>
                  <a:pt x="429133" y="0"/>
                </a:lnTo>
                <a:close/>
              </a:path>
              <a:path w="497204" h="212089">
                <a:moveTo>
                  <a:pt x="67563" y="0"/>
                </a:moveTo>
                <a:lnTo>
                  <a:pt x="27166" y="24110"/>
                </a:lnTo>
                <a:lnTo>
                  <a:pt x="4381" y="68595"/>
                </a:lnTo>
                <a:lnTo>
                  <a:pt x="0" y="105918"/>
                </a:lnTo>
                <a:lnTo>
                  <a:pt x="1093" y="125370"/>
                </a:lnTo>
                <a:lnTo>
                  <a:pt x="17399" y="174751"/>
                </a:lnTo>
                <a:lnTo>
                  <a:pt x="52153" y="206184"/>
                </a:lnTo>
                <a:lnTo>
                  <a:pt x="67563" y="211709"/>
                </a:lnTo>
                <a:lnTo>
                  <a:pt x="70231" y="203200"/>
                </a:lnTo>
                <a:lnTo>
                  <a:pt x="58183" y="197792"/>
                </a:lnTo>
                <a:lnTo>
                  <a:pt x="47767" y="190325"/>
                </a:lnTo>
                <a:lnTo>
                  <a:pt x="26376" y="155638"/>
                </a:lnTo>
                <a:lnTo>
                  <a:pt x="19304" y="104775"/>
                </a:lnTo>
                <a:lnTo>
                  <a:pt x="20089" y="86723"/>
                </a:lnTo>
                <a:lnTo>
                  <a:pt x="31876" y="42163"/>
                </a:lnTo>
                <a:lnTo>
                  <a:pt x="58398" y="13946"/>
                </a:lnTo>
                <a:lnTo>
                  <a:pt x="70612" y="8636"/>
                </a:lnTo>
                <a:lnTo>
                  <a:pt x="67563" y="0"/>
                </a:lnTo>
                <a:close/>
              </a:path>
            </a:pathLst>
          </a:custGeom>
          <a:solidFill>
            <a:srgbClr val="000000"/>
          </a:solidFill>
        </p:spPr>
        <p:txBody>
          <a:bodyPr wrap="square" lIns="0" tIns="0" rIns="0" bIns="0" rtlCol="0"/>
          <a:lstStyle/>
          <a:p>
            <a:endParaRPr/>
          </a:p>
        </p:txBody>
      </p:sp>
      <p:sp>
        <p:nvSpPr>
          <p:cNvPr id="5" name="object 5"/>
          <p:cNvSpPr txBox="1"/>
          <p:nvPr/>
        </p:nvSpPr>
        <p:spPr>
          <a:xfrm>
            <a:off x="3885946" y="1567941"/>
            <a:ext cx="2814955" cy="299720"/>
          </a:xfrm>
          <a:prstGeom prst="rect">
            <a:avLst/>
          </a:prstGeom>
        </p:spPr>
        <p:txBody>
          <a:bodyPr vert="horz" wrap="square" lIns="0" tIns="12700" rIns="0" bIns="0" rtlCol="0">
            <a:spAutoFit/>
          </a:bodyPr>
          <a:lstStyle/>
          <a:p>
            <a:pPr marL="12700">
              <a:spcBef>
                <a:spcPts val="100"/>
              </a:spcBef>
            </a:pPr>
            <a:r>
              <a:rPr spc="-5" dirty="0">
                <a:latin typeface="Cambria Math"/>
                <a:cs typeface="Cambria Math"/>
              </a:rPr>
              <a:t>𝐸𝑢𝑐𝑙𝑖𝑑𝑒𝑎𝑛</a:t>
            </a:r>
            <a:r>
              <a:rPr spc="25" dirty="0">
                <a:latin typeface="Cambria Math"/>
                <a:cs typeface="Cambria Math"/>
              </a:rPr>
              <a:t> </a:t>
            </a:r>
            <a:r>
              <a:rPr spc="-5" dirty="0">
                <a:latin typeface="Cambria Math"/>
                <a:cs typeface="Cambria Math"/>
              </a:rPr>
              <a:t>𝑑𝑖𝑠𝑡𝑎𝑛𝑐𝑒</a:t>
            </a:r>
            <a:r>
              <a:rPr spc="130" dirty="0">
                <a:latin typeface="Cambria Math"/>
                <a:cs typeface="Cambria Math"/>
              </a:rPr>
              <a:t> </a:t>
            </a:r>
            <a:r>
              <a:rPr dirty="0">
                <a:latin typeface="Cambria Math"/>
                <a:cs typeface="Cambria Math"/>
              </a:rPr>
              <a:t>∶</a:t>
            </a:r>
            <a:r>
              <a:rPr spc="500" dirty="0">
                <a:latin typeface="Cambria Math"/>
                <a:cs typeface="Cambria Math"/>
              </a:rPr>
              <a:t> </a:t>
            </a:r>
            <a:r>
              <a:rPr dirty="0">
                <a:latin typeface="Cambria Math"/>
                <a:cs typeface="Cambria Math"/>
              </a:rPr>
              <a:t>𝑑</a:t>
            </a:r>
            <a:r>
              <a:rPr spc="385" dirty="0">
                <a:latin typeface="Cambria Math"/>
                <a:cs typeface="Cambria Math"/>
              </a:rPr>
              <a:t> </a:t>
            </a:r>
            <a:r>
              <a:rPr spc="30" dirty="0">
                <a:latin typeface="Cambria Math"/>
                <a:cs typeface="Cambria Math"/>
              </a:rPr>
              <a:t>𝑥,</a:t>
            </a:r>
            <a:r>
              <a:rPr spc="-100" dirty="0">
                <a:latin typeface="Cambria Math"/>
                <a:cs typeface="Cambria Math"/>
              </a:rPr>
              <a:t> </a:t>
            </a:r>
            <a:r>
              <a:rPr dirty="0">
                <a:latin typeface="Cambria Math"/>
                <a:cs typeface="Cambria Math"/>
              </a:rPr>
              <a:t>𝑦</a:t>
            </a:r>
            <a:endParaRPr>
              <a:latin typeface="Cambria Math"/>
              <a:cs typeface="Cambria Math"/>
            </a:endParaRPr>
          </a:p>
        </p:txBody>
      </p:sp>
      <p:sp>
        <p:nvSpPr>
          <p:cNvPr id="6" name="object 6"/>
          <p:cNvSpPr/>
          <p:nvPr/>
        </p:nvSpPr>
        <p:spPr>
          <a:xfrm>
            <a:off x="7139305" y="1388237"/>
            <a:ext cx="1457960" cy="762635"/>
          </a:xfrm>
          <a:custGeom>
            <a:avLst/>
            <a:gdLst/>
            <a:ahLst/>
            <a:cxnLst/>
            <a:rect l="l" t="t" r="r" b="b"/>
            <a:pathLst>
              <a:path w="1457959" h="762635">
                <a:moveTo>
                  <a:pt x="565277" y="258953"/>
                </a:moveTo>
                <a:lnTo>
                  <a:pt x="562229" y="250317"/>
                </a:lnTo>
                <a:lnTo>
                  <a:pt x="546862" y="255866"/>
                </a:lnTo>
                <a:lnTo>
                  <a:pt x="533400" y="263906"/>
                </a:lnTo>
                <a:lnTo>
                  <a:pt x="504520" y="302425"/>
                </a:lnTo>
                <a:lnTo>
                  <a:pt x="494665" y="356235"/>
                </a:lnTo>
                <a:lnTo>
                  <a:pt x="495757" y="375691"/>
                </a:lnTo>
                <a:lnTo>
                  <a:pt x="512064" y="425069"/>
                </a:lnTo>
                <a:lnTo>
                  <a:pt x="546811" y="456501"/>
                </a:lnTo>
                <a:lnTo>
                  <a:pt x="562229" y="462026"/>
                </a:lnTo>
                <a:lnTo>
                  <a:pt x="564896" y="453517"/>
                </a:lnTo>
                <a:lnTo>
                  <a:pt x="552843" y="448119"/>
                </a:lnTo>
                <a:lnTo>
                  <a:pt x="542429" y="440651"/>
                </a:lnTo>
                <a:lnTo>
                  <a:pt x="521030" y="405955"/>
                </a:lnTo>
                <a:lnTo>
                  <a:pt x="513969" y="355092"/>
                </a:lnTo>
                <a:lnTo>
                  <a:pt x="514743" y="337045"/>
                </a:lnTo>
                <a:lnTo>
                  <a:pt x="526542" y="292481"/>
                </a:lnTo>
                <a:lnTo>
                  <a:pt x="553059" y="264274"/>
                </a:lnTo>
                <a:lnTo>
                  <a:pt x="565277" y="258953"/>
                </a:lnTo>
                <a:close/>
              </a:path>
              <a:path w="1457959" h="762635">
                <a:moveTo>
                  <a:pt x="1354074" y="356235"/>
                </a:moveTo>
                <a:lnTo>
                  <a:pt x="1344206" y="302425"/>
                </a:lnTo>
                <a:lnTo>
                  <a:pt x="1315339" y="263918"/>
                </a:lnTo>
                <a:lnTo>
                  <a:pt x="1286510" y="250317"/>
                </a:lnTo>
                <a:lnTo>
                  <a:pt x="1283462" y="258953"/>
                </a:lnTo>
                <a:lnTo>
                  <a:pt x="1295742" y="264274"/>
                </a:lnTo>
                <a:lnTo>
                  <a:pt x="1306296" y="271627"/>
                </a:lnTo>
                <a:lnTo>
                  <a:pt x="1327696" y="305752"/>
                </a:lnTo>
                <a:lnTo>
                  <a:pt x="1334770" y="355092"/>
                </a:lnTo>
                <a:lnTo>
                  <a:pt x="1333982" y="373761"/>
                </a:lnTo>
                <a:lnTo>
                  <a:pt x="1322197" y="419481"/>
                </a:lnTo>
                <a:lnTo>
                  <a:pt x="1295882" y="448119"/>
                </a:lnTo>
                <a:lnTo>
                  <a:pt x="1283843" y="453517"/>
                </a:lnTo>
                <a:lnTo>
                  <a:pt x="1286510" y="462026"/>
                </a:lnTo>
                <a:lnTo>
                  <a:pt x="1326972" y="438023"/>
                </a:lnTo>
                <a:lnTo>
                  <a:pt x="1349705" y="393661"/>
                </a:lnTo>
                <a:lnTo>
                  <a:pt x="1352969" y="375691"/>
                </a:lnTo>
                <a:lnTo>
                  <a:pt x="1354074" y="356235"/>
                </a:lnTo>
                <a:close/>
              </a:path>
              <a:path w="1457959" h="762635">
                <a:moveTo>
                  <a:pt x="1457579" y="127"/>
                </a:moveTo>
                <a:lnTo>
                  <a:pt x="144399" y="0"/>
                </a:lnTo>
                <a:lnTo>
                  <a:pt x="97028" y="718439"/>
                </a:lnTo>
                <a:lnTo>
                  <a:pt x="40132" y="613029"/>
                </a:lnTo>
                <a:lnTo>
                  <a:pt x="0" y="634365"/>
                </a:lnTo>
                <a:lnTo>
                  <a:pt x="4318" y="642366"/>
                </a:lnTo>
                <a:lnTo>
                  <a:pt x="25400" y="631063"/>
                </a:lnTo>
                <a:lnTo>
                  <a:pt x="96647" y="762254"/>
                </a:lnTo>
                <a:lnTo>
                  <a:pt x="107061" y="762254"/>
                </a:lnTo>
                <a:lnTo>
                  <a:pt x="156972" y="14859"/>
                </a:lnTo>
                <a:lnTo>
                  <a:pt x="171323" y="14859"/>
                </a:lnTo>
                <a:lnTo>
                  <a:pt x="171323" y="15367"/>
                </a:lnTo>
                <a:lnTo>
                  <a:pt x="1457579" y="15367"/>
                </a:lnTo>
                <a:lnTo>
                  <a:pt x="1457579" y="127"/>
                </a:lnTo>
                <a:close/>
              </a:path>
            </a:pathLst>
          </a:custGeom>
          <a:solidFill>
            <a:srgbClr val="000000"/>
          </a:solidFill>
        </p:spPr>
        <p:txBody>
          <a:bodyPr wrap="square" lIns="0" tIns="0" rIns="0" bIns="0" rtlCol="0"/>
          <a:lstStyle/>
          <a:p>
            <a:endParaRPr/>
          </a:p>
        </p:txBody>
      </p:sp>
      <p:sp>
        <p:nvSpPr>
          <p:cNvPr id="7" name="object 7"/>
          <p:cNvSpPr txBox="1"/>
          <p:nvPr/>
        </p:nvSpPr>
        <p:spPr>
          <a:xfrm>
            <a:off x="6813170" y="1567941"/>
            <a:ext cx="1649095" cy="299720"/>
          </a:xfrm>
          <a:prstGeom prst="rect">
            <a:avLst/>
          </a:prstGeom>
        </p:spPr>
        <p:txBody>
          <a:bodyPr vert="horz" wrap="square" lIns="0" tIns="12700" rIns="0" bIns="0" rtlCol="0">
            <a:spAutoFit/>
          </a:bodyPr>
          <a:lstStyle/>
          <a:p>
            <a:pPr marL="38100">
              <a:spcBef>
                <a:spcPts val="100"/>
              </a:spcBef>
              <a:tabLst>
                <a:tab pos="497840" algn="l"/>
              </a:tabLst>
            </a:pPr>
            <a:r>
              <a:rPr dirty="0">
                <a:latin typeface="Cambria Math"/>
                <a:cs typeface="Cambria Math"/>
              </a:rPr>
              <a:t>=	</a:t>
            </a:r>
            <a:r>
              <a:rPr spc="1110" dirty="0">
                <a:latin typeface="Cambria Math"/>
                <a:cs typeface="Cambria Math"/>
              </a:rPr>
              <a:t>∑</a:t>
            </a:r>
            <a:r>
              <a:rPr spc="315" dirty="0">
                <a:latin typeface="Cambria Math"/>
                <a:cs typeface="Cambria Math"/>
              </a:rPr>
              <a:t> </a:t>
            </a:r>
            <a:r>
              <a:rPr dirty="0">
                <a:latin typeface="Cambria Math"/>
                <a:cs typeface="Cambria Math"/>
              </a:rPr>
              <a:t>𝑥</a:t>
            </a:r>
            <a:r>
              <a:rPr baseline="-20833" dirty="0">
                <a:latin typeface="Cambria Math"/>
                <a:cs typeface="Cambria Math"/>
              </a:rPr>
              <a:t>𝑖</a:t>
            </a:r>
            <a:r>
              <a:rPr spc="442" baseline="-20833" dirty="0">
                <a:latin typeface="Cambria Math"/>
                <a:cs typeface="Cambria Math"/>
              </a:rPr>
              <a:t> </a:t>
            </a:r>
            <a:r>
              <a:rPr dirty="0">
                <a:latin typeface="Cambria Math"/>
                <a:cs typeface="Cambria Math"/>
              </a:rPr>
              <a:t>−</a:t>
            </a:r>
            <a:r>
              <a:rPr spc="-10" dirty="0">
                <a:latin typeface="Cambria Math"/>
                <a:cs typeface="Cambria Math"/>
              </a:rPr>
              <a:t> </a:t>
            </a:r>
            <a:r>
              <a:rPr dirty="0">
                <a:latin typeface="Cambria Math"/>
                <a:cs typeface="Cambria Math"/>
              </a:rPr>
              <a:t>𝑦𝑖</a:t>
            </a:r>
            <a:endParaRPr>
              <a:latin typeface="Cambria Math"/>
              <a:cs typeface="Cambria Math"/>
            </a:endParaRPr>
          </a:p>
        </p:txBody>
      </p:sp>
      <p:sp>
        <p:nvSpPr>
          <p:cNvPr id="8" name="object 8"/>
          <p:cNvSpPr txBox="1"/>
          <p:nvPr/>
        </p:nvSpPr>
        <p:spPr>
          <a:xfrm>
            <a:off x="8501254" y="1575561"/>
            <a:ext cx="109855" cy="197490"/>
          </a:xfrm>
          <a:prstGeom prst="rect">
            <a:avLst/>
          </a:prstGeom>
        </p:spPr>
        <p:txBody>
          <a:bodyPr vert="horz" wrap="square" lIns="0" tIns="12700" rIns="0" bIns="0" rtlCol="0">
            <a:spAutoFit/>
          </a:bodyPr>
          <a:lstStyle/>
          <a:p>
            <a:pPr marL="12700">
              <a:spcBef>
                <a:spcPts val="100"/>
              </a:spcBef>
            </a:pPr>
            <a:r>
              <a:rPr sz="1200" dirty="0">
                <a:latin typeface="Cambria Math"/>
                <a:cs typeface="Cambria Math"/>
              </a:rPr>
              <a:t>2</a:t>
            </a:r>
            <a:endParaRPr sz="1200">
              <a:latin typeface="Cambria Math"/>
              <a:cs typeface="Cambria Math"/>
            </a:endParaRPr>
          </a:p>
        </p:txBody>
      </p:sp>
      <p:sp>
        <p:nvSpPr>
          <p:cNvPr id="9" name="object 9"/>
          <p:cNvSpPr/>
          <p:nvPr/>
        </p:nvSpPr>
        <p:spPr>
          <a:xfrm>
            <a:off x="6737859" y="2467355"/>
            <a:ext cx="497205" cy="212090"/>
          </a:xfrm>
          <a:custGeom>
            <a:avLst/>
            <a:gdLst/>
            <a:ahLst/>
            <a:cxnLst/>
            <a:rect l="l" t="t" r="r" b="b"/>
            <a:pathLst>
              <a:path w="497204" h="212089">
                <a:moveTo>
                  <a:pt x="429132" y="0"/>
                </a:moveTo>
                <a:lnTo>
                  <a:pt x="426084" y="8509"/>
                </a:lnTo>
                <a:lnTo>
                  <a:pt x="438370" y="13819"/>
                </a:lnTo>
                <a:lnTo>
                  <a:pt x="448929" y="21177"/>
                </a:lnTo>
                <a:lnTo>
                  <a:pt x="470320" y="55322"/>
                </a:lnTo>
                <a:lnTo>
                  <a:pt x="477392" y="104775"/>
                </a:lnTo>
                <a:lnTo>
                  <a:pt x="476607" y="123444"/>
                </a:lnTo>
                <a:lnTo>
                  <a:pt x="464819" y="169164"/>
                </a:lnTo>
                <a:lnTo>
                  <a:pt x="438513" y="197738"/>
                </a:lnTo>
                <a:lnTo>
                  <a:pt x="426465" y="203073"/>
                </a:lnTo>
                <a:lnTo>
                  <a:pt x="429132" y="211709"/>
                </a:lnTo>
                <a:lnTo>
                  <a:pt x="469602" y="187706"/>
                </a:lnTo>
                <a:lnTo>
                  <a:pt x="492331" y="143287"/>
                </a:lnTo>
                <a:lnTo>
                  <a:pt x="496696" y="105918"/>
                </a:lnTo>
                <a:lnTo>
                  <a:pt x="495601" y="86483"/>
                </a:lnTo>
                <a:lnTo>
                  <a:pt x="479170" y="37084"/>
                </a:lnTo>
                <a:lnTo>
                  <a:pt x="444488" y="5526"/>
                </a:lnTo>
                <a:lnTo>
                  <a:pt x="429132" y="0"/>
                </a:lnTo>
                <a:close/>
              </a:path>
              <a:path w="497204" h="212089">
                <a:moveTo>
                  <a:pt x="67563" y="0"/>
                </a:moveTo>
                <a:lnTo>
                  <a:pt x="27166" y="24056"/>
                </a:lnTo>
                <a:lnTo>
                  <a:pt x="4381" y="68548"/>
                </a:lnTo>
                <a:lnTo>
                  <a:pt x="0" y="105918"/>
                </a:lnTo>
                <a:lnTo>
                  <a:pt x="1093" y="125352"/>
                </a:lnTo>
                <a:lnTo>
                  <a:pt x="17399" y="174752"/>
                </a:lnTo>
                <a:lnTo>
                  <a:pt x="52153" y="206184"/>
                </a:lnTo>
                <a:lnTo>
                  <a:pt x="67563" y="211709"/>
                </a:lnTo>
                <a:lnTo>
                  <a:pt x="70230" y="203073"/>
                </a:lnTo>
                <a:lnTo>
                  <a:pt x="58183" y="197738"/>
                </a:lnTo>
                <a:lnTo>
                  <a:pt x="47767" y="190309"/>
                </a:lnTo>
                <a:lnTo>
                  <a:pt x="26376" y="155638"/>
                </a:lnTo>
                <a:lnTo>
                  <a:pt x="19303" y="104775"/>
                </a:lnTo>
                <a:lnTo>
                  <a:pt x="20089" y="86703"/>
                </a:lnTo>
                <a:lnTo>
                  <a:pt x="31876" y="42037"/>
                </a:lnTo>
                <a:lnTo>
                  <a:pt x="58398" y="13819"/>
                </a:lnTo>
                <a:lnTo>
                  <a:pt x="70612" y="8509"/>
                </a:lnTo>
                <a:lnTo>
                  <a:pt x="67563" y="0"/>
                </a:lnTo>
                <a:close/>
              </a:path>
            </a:pathLst>
          </a:custGeom>
          <a:solidFill>
            <a:srgbClr val="000000"/>
          </a:solidFill>
        </p:spPr>
        <p:txBody>
          <a:bodyPr wrap="square" lIns="0" tIns="0" rIns="0" bIns="0" rtlCol="0"/>
          <a:lstStyle/>
          <a:p>
            <a:endParaRPr/>
          </a:p>
        </p:txBody>
      </p:sp>
      <p:sp>
        <p:nvSpPr>
          <p:cNvPr id="10" name="object 10"/>
          <p:cNvSpPr txBox="1"/>
          <p:nvPr/>
        </p:nvSpPr>
        <p:spPr>
          <a:xfrm>
            <a:off x="3439414" y="2396997"/>
            <a:ext cx="3729354" cy="299720"/>
          </a:xfrm>
          <a:prstGeom prst="rect">
            <a:avLst/>
          </a:prstGeom>
        </p:spPr>
        <p:txBody>
          <a:bodyPr vert="horz" wrap="square" lIns="0" tIns="12700" rIns="0" bIns="0" rtlCol="0">
            <a:spAutoFit/>
          </a:bodyPr>
          <a:lstStyle/>
          <a:p>
            <a:pPr marL="12700">
              <a:spcBef>
                <a:spcPts val="100"/>
              </a:spcBef>
            </a:pPr>
            <a:r>
              <a:rPr spc="-5" dirty="0">
                <a:latin typeface="Cambria Math"/>
                <a:cs typeface="Cambria Math"/>
              </a:rPr>
              <a:t>𝑆𝑞𝑢𝑎𝑟𝑒𝑑</a:t>
            </a:r>
            <a:r>
              <a:rPr spc="55" dirty="0">
                <a:latin typeface="Cambria Math"/>
                <a:cs typeface="Cambria Math"/>
              </a:rPr>
              <a:t> </a:t>
            </a:r>
            <a:r>
              <a:rPr spc="-5" dirty="0">
                <a:latin typeface="Cambria Math"/>
                <a:cs typeface="Cambria Math"/>
              </a:rPr>
              <a:t>𝐸𝑢𝑐𝑙𝑖𝑑𝑒𝑎𝑛</a:t>
            </a:r>
            <a:r>
              <a:rPr spc="25" dirty="0">
                <a:latin typeface="Cambria Math"/>
                <a:cs typeface="Cambria Math"/>
              </a:rPr>
              <a:t> </a:t>
            </a:r>
            <a:r>
              <a:rPr spc="-5" dirty="0">
                <a:latin typeface="Cambria Math"/>
                <a:cs typeface="Cambria Math"/>
              </a:rPr>
              <a:t>𝑑𝑖𝑠𝑡𝑎𝑛𝑐𝑒</a:t>
            </a:r>
            <a:r>
              <a:rPr spc="135" dirty="0">
                <a:latin typeface="Cambria Math"/>
                <a:cs typeface="Cambria Math"/>
              </a:rPr>
              <a:t> </a:t>
            </a:r>
            <a:r>
              <a:rPr dirty="0">
                <a:latin typeface="Cambria Math"/>
                <a:cs typeface="Cambria Math"/>
              </a:rPr>
              <a:t>∶</a:t>
            </a:r>
            <a:r>
              <a:rPr spc="495" dirty="0">
                <a:latin typeface="Cambria Math"/>
                <a:cs typeface="Cambria Math"/>
              </a:rPr>
              <a:t> </a:t>
            </a:r>
            <a:r>
              <a:rPr dirty="0">
                <a:latin typeface="Cambria Math"/>
                <a:cs typeface="Cambria Math"/>
              </a:rPr>
              <a:t>𝑑</a:t>
            </a:r>
            <a:r>
              <a:rPr spc="390" dirty="0">
                <a:latin typeface="Cambria Math"/>
                <a:cs typeface="Cambria Math"/>
              </a:rPr>
              <a:t> </a:t>
            </a:r>
            <a:r>
              <a:rPr spc="30" dirty="0">
                <a:latin typeface="Cambria Math"/>
                <a:cs typeface="Cambria Math"/>
              </a:rPr>
              <a:t>𝑥,</a:t>
            </a:r>
            <a:r>
              <a:rPr spc="-100" dirty="0">
                <a:latin typeface="Cambria Math"/>
                <a:cs typeface="Cambria Math"/>
              </a:rPr>
              <a:t> </a:t>
            </a:r>
            <a:r>
              <a:rPr dirty="0">
                <a:latin typeface="Cambria Math"/>
                <a:cs typeface="Cambria Math"/>
              </a:rPr>
              <a:t>𝑦</a:t>
            </a:r>
            <a:endParaRPr>
              <a:latin typeface="Cambria Math"/>
              <a:cs typeface="Cambria Math"/>
            </a:endParaRPr>
          </a:p>
        </p:txBody>
      </p:sp>
      <p:sp>
        <p:nvSpPr>
          <p:cNvPr id="11" name="object 11"/>
          <p:cNvSpPr/>
          <p:nvPr/>
        </p:nvSpPr>
        <p:spPr>
          <a:xfrm>
            <a:off x="7926578" y="2467355"/>
            <a:ext cx="859790" cy="212090"/>
          </a:xfrm>
          <a:custGeom>
            <a:avLst/>
            <a:gdLst/>
            <a:ahLst/>
            <a:cxnLst/>
            <a:rect l="l" t="t" r="r" b="b"/>
            <a:pathLst>
              <a:path w="859790" h="212089">
                <a:moveTo>
                  <a:pt x="791845" y="0"/>
                </a:moveTo>
                <a:lnTo>
                  <a:pt x="788797" y="8509"/>
                </a:lnTo>
                <a:lnTo>
                  <a:pt x="801082" y="13819"/>
                </a:lnTo>
                <a:lnTo>
                  <a:pt x="811641" y="21177"/>
                </a:lnTo>
                <a:lnTo>
                  <a:pt x="833032" y="55322"/>
                </a:lnTo>
                <a:lnTo>
                  <a:pt x="840104" y="104775"/>
                </a:lnTo>
                <a:lnTo>
                  <a:pt x="839319" y="123444"/>
                </a:lnTo>
                <a:lnTo>
                  <a:pt x="827531" y="169164"/>
                </a:lnTo>
                <a:lnTo>
                  <a:pt x="801225" y="197738"/>
                </a:lnTo>
                <a:lnTo>
                  <a:pt x="789177" y="203073"/>
                </a:lnTo>
                <a:lnTo>
                  <a:pt x="791845" y="211709"/>
                </a:lnTo>
                <a:lnTo>
                  <a:pt x="832314" y="187706"/>
                </a:lnTo>
                <a:lnTo>
                  <a:pt x="855043" y="143287"/>
                </a:lnTo>
                <a:lnTo>
                  <a:pt x="859408" y="105918"/>
                </a:lnTo>
                <a:lnTo>
                  <a:pt x="858313" y="86483"/>
                </a:lnTo>
                <a:lnTo>
                  <a:pt x="841882" y="37084"/>
                </a:lnTo>
                <a:lnTo>
                  <a:pt x="807200" y="5526"/>
                </a:lnTo>
                <a:lnTo>
                  <a:pt x="791845" y="0"/>
                </a:lnTo>
                <a:close/>
              </a:path>
              <a:path w="859790" h="212089">
                <a:moveTo>
                  <a:pt x="67563" y="0"/>
                </a:moveTo>
                <a:lnTo>
                  <a:pt x="27166" y="24056"/>
                </a:lnTo>
                <a:lnTo>
                  <a:pt x="4381" y="68548"/>
                </a:lnTo>
                <a:lnTo>
                  <a:pt x="0" y="105918"/>
                </a:lnTo>
                <a:lnTo>
                  <a:pt x="1093" y="125352"/>
                </a:lnTo>
                <a:lnTo>
                  <a:pt x="17399" y="174752"/>
                </a:lnTo>
                <a:lnTo>
                  <a:pt x="52153" y="206184"/>
                </a:lnTo>
                <a:lnTo>
                  <a:pt x="67563" y="211709"/>
                </a:lnTo>
                <a:lnTo>
                  <a:pt x="70231" y="203073"/>
                </a:lnTo>
                <a:lnTo>
                  <a:pt x="58183" y="197738"/>
                </a:lnTo>
                <a:lnTo>
                  <a:pt x="47767" y="190309"/>
                </a:lnTo>
                <a:lnTo>
                  <a:pt x="26376" y="155638"/>
                </a:lnTo>
                <a:lnTo>
                  <a:pt x="19304" y="104775"/>
                </a:lnTo>
                <a:lnTo>
                  <a:pt x="20089" y="86703"/>
                </a:lnTo>
                <a:lnTo>
                  <a:pt x="31876" y="42037"/>
                </a:lnTo>
                <a:lnTo>
                  <a:pt x="58398" y="13819"/>
                </a:lnTo>
                <a:lnTo>
                  <a:pt x="70612" y="8509"/>
                </a:lnTo>
                <a:lnTo>
                  <a:pt x="67563" y="0"/>
                </a:lnTo>
                <a:close/>
              </a:path>
            </a:pathLst>
          </a:custGeom>
          <a:solidFill>
            <a:srgbClr val="000000"/>
          </a:solidFill>
        </p:spPr>
        <p:txBody>
          <a:bodyPr wrap="square" lIns="0" tIns="0" rIns="0" bIns="0" rtlCol="0"/>
          <a:lstStyle/>
          <a:p>
            <a:endParaRPr/>
          </a:p>
        </p:txBody>
      </p:sp>
      <p:sp>
        <p:nvSpPr>
          <p:cNvPr id="12" name="object 12"/>
          <p:cNvSpPr txBox="1"/>
          <p:nvPr/>
        </p:nvSpPr>
        <p:spPr>
          <a:xfrm>
            <a:off x="7281037" y="2396997"/>
            <a:ext cx="1461135" cy="299720"/>
          </a:xfrm>
          <a:prstGeom prst="rect">
            <a:avLst/>
          </a:prstGeom>
        </p:spPr>
        <p:txBody>
          <a:bodyPr vert="horz" wrap="square" lIns="0" tIns="12700" rIns="0" bIns="0" rtlCol="0">
            <a:spAutoFit/>
          </a:bodyPr>
          <a:lstStyle/>
          <a:p>
            <a:pPr marL="38100">
              <a:spcBef>
                <a:spcPts val="100"/>
              </a:spcBef>
            </a:pPr>
            <a:r>
              <a:rPr dirty="0">
                <a:latin typeface="Cambria Math"/>
                <a:cs typeface="Cambria Math"/>
              </a:rPr>
              <a:t>=</a:t>
            </a:r>
            <a:r>
              <a:rPr spc="470" dirty="0">
                <a:latin typeface="Cambria Math"/>
                <a:cs typeface="Cambria Math"/>
              </a:rPr>
              <a:t> </a:t>
            </a:r>
            <a:r>
              <a:rPr spc="1110" dirty="0">
                <a:latin typeface="Cambria Math"/>
                <a:cs typeface="Cambria Math"/>
              </a:rPr>
              <a:t>∑</a:t>
            </a:r>
            <a:r>
              <a:rPr spc="325" dirty="0">
                <a:latin typeface="Cambria Math"/>
                <a:cs typeface="Cambria Math"/>
              </a:rPr>
              <a:t> </a:t>
            </a:r>
            <a:r>
              <a:rPr dirty="0">
                <a:latin typeface="Cambria Math"/>
                <a:cs typeface="Cambria Math"/>
              </a:rPr>
              <a:t>𝑥</a:t>
            </a:r>
            <a:r>
              <a:rPr baseline="-20833" dirty="0">
                <a:latin typeface="Cambria Math"/>
                <a:cs typeface="Cambria Math"/>
              </a:rPr>
              <a:t>𝑖  </a:t>
            </a:r>
            <a:r>
              <a:rPr spc="52" baseline="-20833" dirty="0">
                <a:latin typeface="Cambria Math"/>
                <a:cs typeface="Cambria Math"/>
              </a:rPr>
              <a:t> </a:t>
            </a:r>
            <a:r>
              <a:rPr dirty="0">
                <a:latin typeface="Cambria Math"/>
                <a:cs typeface="Cambria Math"/>
              </a:rPr>
              <a:t>−</a:t>
            </a:r>
            <a:r>
              <a:rPr spc="-5" dirty="0">
                <a:latin typeface="Cambria Math"/>
                <a:cs typeface="Cambria Math"/>
              </a:rPr>
              <a:t> </a:t>
            </a:r>
            <a:r>
              <a:rPr dirty="0">
                <a:latin typeface="Cambria Math"/>
                <a:cs typeface="Cambria Math"/>
              </a:rPr>
              <a:t>𝑦𝑖</a:t>
            </a:r>
            <a:endParaRPr>
              <a:latin typeface="Cambria Math"/>
              <a:cs typeface="Cambria Math"/>
            </a:endParaRPr>
          </a:p>
        </p:txBody>
      </p:sp>
      <p:sp>
        <p:nvSpPr>
          <p:cNvPr id="13" name="object 13"/>
          <p:cNvSpPr txBox="1"/>
          <p:nvPr/>
        </p:nvSpPr>
        <p:spPr>
          <a:xfrm>
            <a:off x="8795767" y="2404617"/>
            <a:ext cx="109855" cy="197490"/>
          </a:xfrm>
          <a:prstGeom prst="rect">
            <a:avLst/>
          </a:prstGeom>
        </p:spPr>
        <p:txBody>
          <a:bodyPr vert="horz" wrap="square" lIns="0" tIns="12700" rIns="0" bIns="0" rtlCol="0">
            <a:spAutoFit/>
          </a:bodyPr>
          <a:lstStyle/>
          <a:p>
            <a:pPr marL="12700">
              <a:spcBef>
                <a:spcPts val="100"/>
              </a:spcBef>
            </a:pPr>
            <a:r>
              <a:rPr sz="1200" dirty="0">
                <a:latin typeface="Cambria Math"/>
                <a:cs typeface="Cambria Math"/>
              </a:rPr>
              <a:t>2</a:t>
            </a:r>
            <a:endParaRPr sz="1200">
              <a:latin typeface="Cambria Math"/>
              <a:cs typeface="Cambria Math"/>
            </a:endParaRPr>
          </a:p>
        </p:txBody>
      </p:sp>
      <p:sp>
        <p:nvSpPr>
          <p:cNvPr id="14" name="object 14"/>
          <p:cNvSpPr/>
          <p:nvPr/>
        </p:nvSpPr>
        <p:spPr>
          <a:xfrm>
            <a:off x="6227318" y="3249167"/>
            <a:ext cx="497205" cy="212090"/>
          </a:xfrm>
          <a:custGeom>
            <a:avLst/>
            <a:gdLst/>
            <a:ahLst/>
            <a:cxnLst/>
            <a:rect l="l" t="t" r="r" b="b"/>
            <a:pathLst>
              <a:path w="497204" h="212089">
                <a:moveTo>
                  <a:pt x="429133" y="0"/>
                </a:moveTo>
                <a:lnTo>
                  <a:pt x="426085" y="8636"/>
                </a:lnTo>
                <a:lnTo>
                  <a:pt x="438370" y="13946"/>
                </a:lnTo>
                <a:lnTo>
                  <a:pt x="448929" y="21304"/>
                </a:lnTo>
                <a:lnTo>
                  <a:pt x="470320" y="55429"/>
                </a:lnTo>
                <a:lnTo>
                  <a:pt x="477393" y="104775"/>
                </a:lnTo>
                <a:lnTo>
                  <a:pt x="476607" y="123517"/>
                </a:lnTo>
                <a:lnTo>
                  <a:pt x="464820" y="169291"/>
                </a:lnTo>
                <a:lnTo>
                  <a:pt x="438513" y="197865"/>
                </a:lnTo>
                <a:lnTo>
                  <a:pt x="426466" y="203200"/>
                </a:lnTo>
                <a:lnTo>
                  <a:pt x="429133" y="211709"/>
                </a:lnTo>
                <a:lnTo>
                  <a:pt x="469602" y="187706"/>
                </a:lnTo>
                <a:lnTo>
                  <a:pt x="492331" y="143335"/>
                </a:lnTo>
                <a:lnTo>
                  <a:pt x="496697" y="105918"/>
                </a:lnTo>
                <a:lnTo>
                  <a:pt x="495601" y="86536"/>
                </a:lnTo>
                <a:lnTo>
                  <a:pt x="479171" y="37084"/>
                </a:lnTo>
                <a:lnTo>
                  <a:pt x="444488" y="5544"/>
                </a:lnTo>
                <a:lnTo>
                  <a:pt x="429133" y="0"/>
                </a:lnTo>
                <a:close/>
              </a:path>
              <a:path w="497204" h="212089">
                <a:moveTo>
                  <a:pt x="67564" y="0"/>
                </a:moveTo>
                <a:lnTo>
                  <a:pt x="27166" y="24110"/>
                </a:lnTo>
                <a:lnTo>
                  <a:pt x="4381" y="68595"/>
                </a:lnTo>
                <a:lnTo>
                  <a:pt x="0" y="105918"/>
                </a:lnTo>
                <a:lnTo>
                  <a:pt x="1093" y="125370"/>
                </a:lnTo>
                <a:lnTo>
                  <a:pt x="17399" y="174752"/>
                </a:lnTo>
                <a:lnTo>
                  <a:pt x="52153" y="206184"/>
                </a:lnTo>
                <a:lnTo>
                  <a:pt x="67564" y="211709"/>
                </a:lnTo>
                <a:lnTo>
                  <a:pt x="70231" y="203200"/>
                </a:lnTo>
                <a:lnTo>
                  <a:pt x="58183" y="197865"/>
                </a:lnTo>
                <a:lnTo>
                  <a:pt x="47767" y="190436"/>
                </a:lnTo>
                <a:lnTo>
                  <a:pt x="26376" y="155763"/>
                </a:lnTo>
                <a:lnTo>
                  <a:pt x="19304" y="104775"/>
                </a:lnTo>
                <a:lnTo>
                  <a:pt x="20089" y="86723"/>
                </a:lnTo>
                <a:lnTo>
                  <a:pt x="31877" y="42164"/>
                </a:lnTo>
                <a:lnTo>
                  <a:pt x="58398" y="13946"/>
                </a:lnTo>
                <a:lnTo>
                  <a:pt x="70612" y="8636"/>
                </a:lnTo>
                <a:lnTo>
                  <a:pt x="67564" y="0"/>
                </a:lnTo>
                <a:close/>
              </a:path>
            </a:pathLst>
          </a:custGeom>
          <a:solidFill>
            <a:srgbClr val="000000"/>
          </a:solidFill>
        </p:spPr>
        <p:txBody>
          <a:bodyPr wrap="square" lIns="0" tIns="0" rIns="0" bIns="0" rtlCol="0"/>
          <a:lstStyle/>
          <a:p>
            <a:endParaRPr/>
          </a:p>
        </p:txBody>
      </p:sp>
      <p:sp>
        <p:nvSpPr>
          <p:cNvPr id="15" name="object 15"/>
          <p:cNvSpPr txBox="1"/>
          <p:nvPr/>
        </p:nvSpPr>
        <p:spPr>
          <a:xfrm>
            <a:off x="3722878" y="3178506"/>
            <a:ext cx="2935605" cy="300355"/>
          </a:xfrm>
          <a:prstGeom prst="rect">
            <a:avLst/>
          </a:prstGeom>
        </p:spPr>
        <p:txBody>
          <a:bodyPr vert="horz" wrap="square" lIns="0" tIns="12700" rIns="0" bIns="0" rtlCol="0">
            <a:spAutoFit/>
          </a:bodyPr>
          <a:lstStyle/>
          <a:p>
            <a:pPr marL="12700">
              <a:spcBef>
                <a:spcPts val="100"/>
              </a:spcBef>
            </a:pPr>
            <a:r>
              <a:rPr spc="-5" dirty="0">
                <a:latin typeface="Cambria Math"/>
                <a:cs typeface="Cambria Math"/>
              </a:rPr>
              <a:t>𝑀</a:t>
            </a:r>
            <a:r>
              <a:rPr dirty="0">
                <a:latin typeface="Cambria Math"/>
                <a:cs typeface="Cambria Math"/>
              </a:rPr>
              <a:t>𝑎𝑛</a:t>
            </a:r>
            <a:r>
              <a:rPr spc="-10" dirty="0">
                <a:latin typeface="Cambria Math"/>
                <a:cs typeface="Cambria Math"/>
              </a:rPr>
              <a:t>ℎ</a:t>
            </a:r>
            <a:r>
              <a:rPr spc="-5" dirty="0">
                <a:latin typeface="Cambria Math"/>
                <a:cs typeface="Cambria Math"/>
              </a:rPr>
              <a:t>𝑎𝑡𝑡𝑎</a:t>
            </a:r>
            <a:r>
              <a:rPr dirty="0">
                <a:latin typeface="Cambria Math"/>
                <a:cs typeface="Cambria Math"/>
              </a:rPr>
              <a:t>𝑛</a:t>
            </a:r>
            <a:r>
              <a:rPr spc="40" dirty="0">
                <a:latin typeface="Cambria Math"/>
                <a:cs typeface="Cambria Math"/>
              </a:rPr>
              <a:t> </a:t>
            </a:r>
            <a:r>
              <a:rPr dirty="0">
                <a:latin typeface="Cambria Math"/>
                <a:cs typeface="Cambria Math"/>
              </a:rPr>
              <a:t>𝑑𝑖𝑠</a:t>
            </a:r>
            <a:r>
              <a:rPr spc="-5" dirty="0">
                <a:latin typeface="Cambria Math"/>
                <a:cs typeface="Cambria Math"/>
              </a:rPr>
              <a:t>𝑡𝑎𝑛𝑐</a:t>
            </a:r>
            <a:r>
              <a:rPr dirty="0">
                <a:latin typeface="Cambria Math"/>
                <a:cs typeface="Cambria Math"/>
              </a:rPr>
              <a:t>𝑒</a:t>
            </a:r>
            <a:r>
              <a:rPr spc="135" dirty="0">
                <a:latin typeface="Cambria Math"/>
                <a:cs typeface="Cambria Math"/>
              </a:rPr>
              <a:t> </a:t>
            </a:r>
            <a:r>
              <a:rPr dirty="0">
                <a:latin typeface="Cambria Math"/>
                <a:cs typeface="Cambria Math"/>
              </a:rPr>
              <a:t>∶ </a:t>
            </a:r>
            <a:r>
              <a:rPr spc="110" dirty="0">
                <a:latin typeface="Cambria Math"/>
                <a:cs typeface="Cambria Math"/>
              </a:rPr>
              <a:t> </a:t>
            </a:r>
            <a:r>
              <a:rPr dirty="0">
                <a:latin typeface="Cambria Math"/>
                <a:cs typeface="Cambria Math"/>
              </a:rPr>
              <a:t>𝑑 </a:t>
            </a:r>
            <a:r>
              <a:rPr spc="-5" dirty="0">
                <a:latin typeface="Cambria Math"/>
                <a:cs typeface="Cambria Math"/>
              </a:rPr>
              <a:t> </a:t>
            </a:r>
            <a:r>
              <a:rPr spc="60" dirty="0">
                <a:latin typeface="Cambria Math"/>
                <a:cs typeface="Cambria Math"/>
              </a:rPr>
              <a:t>𝑥</a:t>
            </a:r>
            <a:r>
              <a:rPr dirty="0">
                <a:latin typeface="Cambria Math"/>
                <a:cs typeface="Cambria Math"/>
              </a:rPr>
              <a:t>,</a:t>
            </a:r>
            <a:r>
              <a:rPr spc="-95" dirty="0">
                <a:latin typeface="Cambria Math"/>
                <a:cs typeface="Cambria Math"/>
              </a:rPr>
              <a:t> </a:t>
            </a:r>
            <a:r>
              <a:rPr dirty="0">
                <a:latin typeface="Cambria Math"/>
                <a:cs typeface="Cambria Math"/>
              </a:rPr>
              <a:t>𝑦</a:t>
            </a:r>
          </a:p>
        </p:txBody>
      </p:sp>
      <p:sp>
        <p:nvSpPr>
          <p:cNvPr id="16" name="object 16"/>
          <p:cNvSpPr txBox="1"/>
          <p:nvPr/>
        </p:nvSpPr>
        <p:spPr>
          <a:xfrm>
            <a:off x="6795897" y="3178506"/>
            <a:ext cx="1672589" cy="300355"/>
          </a:xfrm>
          <a:prstGeom prst="rect">
            <a:avLst/>
          </a:prstGeom>
        </p:spPr>
        <p:txBody>
          <a:bodyPr vert="horz" wrap="square" lIns="0" tIns="12700" rIns="0" bIns="0" rtlCol="0">
            <a:spAutoFit/>
          </a:bodyPr>
          <a:lstStyle/>
          <a:p>
            <a:pPr marL="12700">
              <a:spcBef>
                <a:spcPts val="100"/>
              </a:spcBef>
            </a:pPr>
            <a:r>
              <a:rPr dirty="0">
                <a:latin typeface="Cambria Math"/>
                <a:cs typeface="Cambria Math"/>
              </a:rPr>
              <a:t>= </a:t>
            </a:r>
            <a:r>
              <a:rPr spc="114" dirty="0">
                <a:latin typeface="Cambria Math"/>
                <a:cs typeface="Cambria Math"/>
              </a:rPr>
              <a:t> </a:t>
            </a:r>
            <a:r>
              <a:rPr spc="1110" dirty="0">
                <a:latin typeface="Cambria Math"/>
                <a:cs typeface="Cambria Math"/>
              </a:rPr>
              <a:t>∑</a:t>
            </a:r>
            <a:r>
              <a:rPr spc="-110" dirty="0">
                <a:latin typeface="Cambria Math"/>
                <a:cs typeface="Cambria Math"/>
              </a:rPr>
              <a:t> </a:t>
            </a:r>
            <a:r>
              <a:rPr spc="5" dirty="0">
                <a:latin typeface="Cambria Math"/>
                <a:cs typeface="Cambria Math"/>
              </a:rPr>
              <a:t>|(</a:t>
            </a:r>
            <a:r>
              <a:rPr dirty="0">
                <a:latin typeface="Cambria Math"/>
                <a:cs typeface="Cambria Math"/>
              </a:rPr>
              <a:t>𝑥𝑖</a:t>
            </a:r>
            <a:r>
              <a:rPr spc="60" dirty="0">
                <a:latin typeface="Cambria Math"/>
                <a:cs typeface="Cambria Math"/>
              </a:rPr>
              <a:t> </a:t>
            </a:r>
            <a:r>
              <a:rPr dirty="0">
                <a:latin typeface="Cambria Math"/>
                <a:cs typeface="Cambria Math"/>
              </a:rPr>
              <a:t>−</a:t>
            </a:r>
            <a:r>
              <a:rPr spc="5" dirty="0">
                <a:latin typeface="Cambria Math"/>
                <a:cs typeface="Cambria Math"/>
              </a:rPr>
              <a:t> </a:t>
            </a:r>
            <a:r>
              <a:rPr spc="-5" dirty="0">
                <a:latin typeface="Cambria Math"/>
                <a:cs typeface="Cambria Math"/>
              </a:rPr>
              <a:t>𝑦</a:t>
            </a:r>
            <a:r>
              <a:rPr spc="60" dirty="0">
                <a:latin typeface="Cambria Math"/>
                <a:cs typeface="Cambria Math"/>
              </a:rPr>
              <a:t>𝑖</a:t>
            </a:r>
            <a:r>
              <a:rPr spc="-5" dirty="0">
                <a:latin typeface="Cambria Math"/>
                <a:cs typeface="Cambria Math"/>
              </a:rPr>
              <a:t>)</a:t>
            </a:r>
            <a:r>
              <a:rPr dirty="0">
                <a:latin typeface="Cambria Math"/>
                <a:cs typeface="Cambria Math"/>
              </a:rPr>
              <a:t>|</a:t>
            </a:r>
            <a:endParaRPr>
              <a:latin typeface="Cambria Math"/>
              <a:cs typeface="Cambria Math"/>
            </a:endParaRPr>
          </a:p>
        </p:txBody>
      </p:sp>
      <p:sp>
        <p:nvSpPr>
          <p:cNvPr id="17" name="Rectangle 16">
            <a:extLst>
              <a:ext uri="{FF2B5EF4-FFF2-40B4-BE49-F238E27FC236}">
                <a16:creationId xmlns:a16="http://schemas.microsoft.com/office/drawing/2014/main" id="{1A16F443-EE66-4E37-B716-C5C9EE074259}"/>
              </a:ext>
            </a:extLst>
          </p:cNvPr>
          <p:cNvSpPr/>
          <p:nvPr/>
        </p:nvSpPr>
        <p:spPr>
          <a:xfrm>
            <a:off x="159026" y="147776"/>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cxnSp>
        <p:nvCxnSpPr>
          <p:cNvPr id="18" name="Straight Connector 17">
            <a:extLst>
              <a:ext uri="{FF2B5EF4-FFF2-40B4-BE49-F238E27FC236}">
                <a16:creationId xmlns:a16="http://schemas.microsoft.com/office/drawing/2014/main" id="{2A6C7164-9F19-455A-952F-33B355652145}"/>
              </a:ext>
            </a:extLst>
          </p:cNvPr>
          <p:cNvCxnSpPr/>
          <p:nvPr/>
        </p:nvCxnSpPr>
        <p:spPr>
          <a:xfrm>
            <a:off x="159026" y="1247707"/>
            <a:ext cx="11873948" cy="0"/>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360" y="380242"/>
            <a:ext cx="4147185" cy="635000"/>
          </a:xfrm>
          <a:prstGeom prst="rect">
            <a:avLst/>
          </a:prstGeom>
        </p:spPr>
        <p:txBody>
          <a:bodyPr vert="horz" wrap="square" lIns="0" tIns="12065" rIns="0" bIns="0" rtlCol="0">
            <a:spAutoFit/>
          </a:bodyPr>
          <a:lstStyle/>
          <a:p>
            <a:pPr marL="12700">
              <a:spcBef>
                <a:spcPts val="95"/>
              </a:spcBef>
            </a:pPr>
            <a:r>
              <a:rPr spc="-5" dirty="0">
                <a:solidFill>
                  <a:schemeClr val="tx1"/>
                </a:solidFill>
              </a:rPr>
              <a:t>How</a:t>
            </a:r>
            <a:r>
              <a:rPr spc="-25" dirty="0">
                <a:solidFill>
                  <a:schemeClr val="tx1"/>
                </a:solidFill>
              </a:rPr>
              <a:t> </a:t>
            </a:r>
            <a:r>
              <a:rPr spc="-5" dirty="0">
                <a:solidFill>
                  <a:schemeClr val="tx1"/>
                </a:solidFill>
              </a:rPr>
              <a:t>to</a:t>
            </a:r>
            <a:r>
              <a:rPr spc="-25" dirty="0">
                <a:solidFill>
                  <a:schemeClr val="tx1"/>
                </a:solidFill>
              </a:rPr>
              <a:t> </a:t>
            </a:r>
            <a:r>
              <a:rPr spc="-5" dirty="0">
                <a:solidFill>
                  <a:schemeClr val="tx1"/>
                </a:solidFill>
              </a:rPr>
              <a:t>choose</a:t>
            </a:r>
            <a:r>
              <a:rPr spc="-10" dirty="0">
                <a:solidFill>
                  <a:schemeClr val="tx1"/>
                </a:solidFill>
              </a:rPr>
              <a:t> </a:t>
            </a:r>
            <a:r>
              <a:rPr spc="-5" dirty="0">
                <a:solidFill>
                  <a:schemeClr val="tx1"/>
                </a:solidFill>
              </a:rPr>
              <a:t>K?</a:t>
            </a:r>
          </a:p>
        </p:txBody>
      </p:sp>
      <p:sp>
        <p:nvSpPr>
          <p:cNvPr id="3" name="object 3"/>
          <p:cNvSpPr txBox="1"/>
          <p:nvPr/>
        </p:nvSpPr>
        <p:spPr>
          <a:xfrm>
            <a:off x="2517444" y="1471930"/>
            <a:ext cx="7415530" cy="1687830"/>
          </a:xfrm>
          <a:prstGeom prst="rect">
            <a:avLst/>
          </a:prstGeom>
        </p:spPr>
        <p:txBody>
          <a:bodyPr vert="horz" wrap="square" lIns="0" tIns="13335" rIns="0" bIns="0" rtlCol="0">
            <a:spAutoFit/>
          </a:bodyPr>
          <a:lstStyle/>
          <a:p>
            <a:pPr marL="286385" marR="5080" indent="-274320">
              <a:spcBef>
                <a:spcPts val="105"/>
              </a:spcBef>
              <a:buClr>
                <a:srgbClr val="D24717"/>
              </a:buClr>
              <a:buSzPct val="84615"/>
              <a:buFont typeface="Segoe UI Symbol"/>
              <a:buChar char="⚫"/>
              <a:tabLst>
                <a:tab pos="287020" algn="l"/>
              </a:tabLst>
            </a:pPr>
            <a:r>
              <a:rPr sz="2600" spc="-5" dirty="0">
                <a:latin typeface="Arial MT"/>
                <a:cs typeface="Arial MT"/>
              </a:rPr>
              <a:t>If </a:t>
            </a:r>
            <a:r>
              <a:rPr sz="2600" dirty="0">
                <a:latin typeface="Arial MT"/>
                <a:cs typeface="Arial MT"/>
              </a:rPr>
              <a:t>infinite number of samples available, the larger </a:t>
            </a:r>
            <a:r>
              <a:rPr sz="2600" spc="-710" dirty="0">
                <a:latin typeface="Arial MT"/>
                <a:cs typeface="Arial MT"/>
              </a:rPr>
              <a:t> </a:t>
            </a:r>
            <a:r>
              <a:rPr sz="2600" dirty="0">
                <a:latin typeface="Arial MT"/>
                <a:cs typeface="Arial MT"/>
              </a:rPr>
              <a:t>is</a:t>
            </a:r>
            <a:r>
              <a:rPr sz="2600" spc="-5" dirty="0">
                <a:latin typeface="Arial MT"/>
                <a:cs typeface="Arial MT"/>
              </a:rPr>
              <a:t> </a:t>
            </a:r>
            <a:r>
              <a:rPr sz="2600" dirty="0">
                <a:latin typeface="Arial MT"/>
                <a:cs typeface="Arial MT"/>
              </a:rPr>
              <a:t>k, </a:t>
            </a:r>
            <a:r>
              <a:rPr sz="2600" spc="-5" dirty="0">
                <a:latin typeface="Arial MT"/>
                <a:cs typeface="Arial MT"/>
              </a:rPr>
              <a:t>the</a:t>
            </a:r>
            <a:r>
              <a:rPr sz="2600" dirty="0">
                <a:latin typeface="Arial MT"/>
                <a:cs typeface="Arial MT"/>
              </a:rPr>
              <a:t> better</a:t>
            </a:r>
            <a:r>
              <a:rPr sz="2600" spc="5" dirty="0">
                <a:latin typeface="Arial MT"/>
                <a:cs typeface="Arial MT"/>
              </a:rPr>
              <a:t> </a:t>
            </a:r>
            <a:r>
              <a:rPr sz="2600" dirty="0">
                <a:latin typeface="Arial MT"/>
                <a:cs typeface="Arial MT"/>
              </a:rPr>
              <a:t>is classification.</a:t>
            </a:r>
            <a:endParaRPr sz="2600">
              <a:latin typeface="Arial MT"/>
              <a:cs typeface="Arial MT"/>
            </a:endParaRPr>
          </a:p>
          <a:p>
            <a:pPr marL="286385" marR="121285" indent="-274320">
              <a:spcBef>
                <a:spcPts val="600"/>
              </a:spcBef>
              <a:buClr>
                <a:srgbClr val="D24717"/>
              </a:buClr>
              <a:buSzPct val="84615"/>
              <a:buFont typeface="Segoe UI Symbol"/>
              <a:buChar char="⚫"/>
              <a:tabLst>
                <a:tab pos="287020" algn="l"/>
              </a:tabLst>
            </a:pPr>
            <a:r>
              <a:rPr sz="2600" dirty="0">
                <a:latin typeface="Arial MT"/>
                <a:cs typeface="Arial MT"/>
              </a:rPr>
              <a:t>k</a:t>
            </a:r>
            <a:r>
              <a:rPr sz="2600" spc="-5" dirty="0">
                <a:latin typeface="Arial MT"/>
                <a:cs typeface="Arial MT"/>
              </a:rPr>
              <a:t> </a:t>
            </a:r>
            <a:r>
              <a:rPr sz="2600" dirty="0">
                <a:latin typeface="Arial MT"/>
                <a:cs typeface="Arial MT"/>
              </a:rPr>
              <a:t>=</a:t>
            </a:r>
            <a:r>
              <a:rPr sz="2600" spc="-15" dirty="0">
                <a:latin typeface="Arial MT"/>
                <a:cs typeface="Arial MT"/>
              </a:rPr>
              <a:t> </a:t>
            </a:r>
            <a:r>
              <a:rPr sz="2600" dirty="0">
                <a:latin typeface="Arial MT"/>
                <a:cs typeface="Arial MT"/>
              </a:rPr>
              <a:t>1 is</a:t>
            </a:r>
            <a:r>
              <a:rPr sz="2600" spc="-5" dirty="0">
                <a:latin typeface="Arial MT"/>
                <a:cs typeface="Arial MT"/>
              </a:rPr>
              <a:t> </a:t>
            </a:r>
            <a:r>
              <a:rPr sz="2600" dirty="0">
                <a:latin typeface="Arial MT"/>
                <a:cs typeface="Arial MT"/>
              </a:rPr>
              <a:t>often</a:t>
            </a:r>
            <a:r>
              <a:rPr sz="2600" spc="10" dirty="0">
                <a:latin typeface="Arial MT"/>
                <a:cs typeface="Arial MT"/>
              </a:rPr>
              <a:t> </a:t>
            </a:r>
            <a:r>
              <a:rPr sz="2600" dirty="0">
                <a:latin typeface="Arial MT"/>
                <a:cs typeface="Arial MT"/>
              </a:rPr>
              <a:t>used</a:t>
            </a:r>
            <a:r>
              <a:rPr sz="2600" spc="-15" dirty="0">
                <a:latin typeface="Arial MT"/>
                <a:cs typeface="Arial MT"/>
              </a:rPr>
              <a:t> </a:t>
            </a:r>
            <a:r>
              <a:rPr sz="2600" dirty="0">
                <a:latin typeface="Arial MT"/>
                <a:cs typeface="Arial MT"/>
              </a:rPr>
              <a:t>for </a:t>
            </a:r>
            <a:r>
              <a:rPr sz="2600" spc="-20" dirty="0">
                <a:latin typeface="Arial MT"/>
                <a:cs typeface="Arial MT"/>
              </a:rPr>
              <a:t>efficiency,</a:t>
            </a:r>
            <a:r>
              <a:rPr sz="2600" spc="-25" dirty="0">
                <a:latin typeface="Arial MT"/>
                <a:cs typeface="Arial MT"/>
              </a:rPr>
              <a:t> </a:t>
            </a:r>
            <a:r>
              <a:rPr sz="2600" dirty="0">
                <a:latin typeface="Arial MT"/>
                <a:cs typeface="Arial MT"/>
              </a:rPr>
              <a:t>but</a:t>
            </a:r>
            <a:r>
              <a:rPr sz="2600" spc="-10" dirty="0">
                <a:latin typeface="Arial MT"/>
                <a:cs typeface="Arial MT"/>
              </a:rPr>
              <a:t> </a:t>
            </a:r>
            <a:r>
              <a:rPr sz="2600" dirty="0">
                <a:latin typeface="Arial MT"/>
                <a:cs typeface="Arial MT"/>
              </a:rPr>
              <a:t>sensitive</a:t>
            </a:r>
            <a:r>
              <a:rPr sz="2600" spc="-25" dirty="0">
                <a:latin typeface="Arial MT"/>
                <a:cs typeface="Arial MT"/>
              </a:rPr>
              <a:t> </a:t>
            </a:r>
            <a:r>
              <a:rPr sz="2600" dirty="0">
                <a:latin typeface="Arial MT"/>
                <a:cs typeface="Arial MT"/>
              </a:rPr>
              <a:t>to </a:t>
            </a:r>
            <a:r>
              <a:rPr sz="2600" spc="-705" dirty="0">
                <a:latin typeface="Arial MT"/>
                <a:cs typeface="Arial MT"/>
              </a:rPr>
              <a:t> </a:t>
            </a:r>
            <a:r>
              <a:rPr sz="2600" dirty="0">
                <a:latin typeface="Arial MT"/>
                <a:cs typeface="Arial MT"/>
              </a:rPr>
              <a:t>“noise”</a:t>
            </a:r>
            <a:endParaRPr sz="2600">
              <a:latin typeface="Arial MT"/>
              <a:cs typeface="Arial MT"/>
            </a:endParaRPr>
          </a:p>
        </p:txBody>
      </p:sp>
      <p:sp>
        <p:nvSpPr>
          <p:cNvPr id="6" name="Rectangle 5">
            <a:extLst>
              <a:ext uri="{FF2B5EF4-FFF2-40B4-BE49-F238E27FC236}">
                <a16:creationId xmlns:a16="http://schemas.microsoft.com/office/drawing/2014/main" id="{1A16F443-EE66-4E37-B716-C5C9EE074259}"/>
              </a:ext>
            </a:extLst>
          </p:cNvPr>
          <p:cNvSpPr/>
          <p:nvPr/>
        </p:nvSpPr>
        <p:spPr>
          <a:xfrm>
            <a:off x="159026" y="147776"/>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cxnSp>
        <p:nvCxnSpPr>
          <p:cNvPr id="7" name="Straight Connector 6">
            <a:extLst>
              <a:ext uri="{FF2B5EF4-FFF2-40B4-BE49-F238E27FC236}">
                <a16:creationId xmlns:a16="http://schemas.microsoft.com/office/drawing/2014/main" id="{2A6C7164-9F19-455A-952F-33B355652145}"/>
              </a:ext>
            </a:extLst>
          </p:cNvPr>
          <p:cNvCxnSpPr/>
          <p:nvPr/>
        </p:nvCxnSpPr>
        <p:spPr>
          <a:xfrm>
            <a:off x="159026" y="1247707"/>
            <a:ext cx="1187394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object 2"/>
          <p:cNvSpPr txBox="1"/>
          <p:nvPr/>
        </p:nvSpPr>
        <p:spPr>
          <a:xfrm>
            <a:off x="2517444" y="3383982"/>
            <a:ext cx="8709356" cy="2274341"/>
          </a:xfrm>
          <a:prstGeom prst="rect">
            <a:avLst/>
          </a:prstGeom>
        </p:spPr>
        <p:txBody>
          <a:bodyPr vert="horz" wrap="square" lIns="0" tIns="12065" rIns="0" bIns="0" rtlCol="0">
            <a:spAutoFit/>
          </a:bodyPr>
          <a:lstStyle/>
          <a:p>
            <a:pPr marL="286385" marR="5080" indent="-274320" algn="just">
              <a:spcBef>
                <a:spcPts val="95"/>
              </a:spcBef>
              <a:buClr>
                <a:srgbClr val="D24717"/>
              </a:buClr>
              <a:buSzPct val="84090"/>
              <a:buFont typeface="Segoe UI Symbol"/>
              <a:buChar char="⚫"/>
              <a:tabLst>
                <a:tab pos="287020" algn="l"/>
              </a:tabLst>
            </a:pPr>
            <a:r>
              <a:rPr sz="2200" spc="-5" dirty="0">
                <a:latin typeface="Arial MT"/>
                <a:cs typeface="Arial MT"/>
              </a:rPr>
              <a:t>Larger k</a:t>
            </a:r>
            <a:r>
              <a:rPr sz="2200" dirty="0">
                <a:latin typeface="Arial MT"/>
                <a:cs typeface="Arial MT"/>
              </a:rPr>
              <a:t> </a:t>
            </a:r>
            <a:r>
              <a:rPr sz="2200" spc="-5" dirty="0">
                <a:latin typeface="Arial MT"/>
                <a:cs typeface="Arial MT"/>
              </a:rPr>
              <a:t>gives smoother boundaries, better for generalization, </a:t>
            </a:r>
            <a:r>
              <a:rPr sz="2200" spc="-600" dirty="0">
                <a:latin typeface="Arial MT"/>
                <a:cs typeface="Arial MT"/>
              </a:rPr>
              <a:t> </a:t>
            </a:r>
            <a:r>
              <a:rPr sz="2200" spc="-5" dirty="0">
                <a:latin typeface="Arial MT"/>
                <a:cs typeface="Arial MT"/>
              </a:rPr>
              <a:t>but only if locality is preserved. Locality</a:t>
            </a:r>
            <a:r>
              <a:rPr sz="2200" dirty="0">
                <a:latin typeface="Arial MT"/>
                <a:cs typeface="Arial MT"/>
              </a:rPr>
              <a:t> </a:t>
            </a:r>
            <a:r>
              <a:rPr sz="2200" spc="-5" dirty="0">
                <a:latin typeface="Arial MT"/>
                <a:cs typeface="Arial MT"/>
              </a:rPr>
              <a:t>is not preserved if end </a:t>
            </a:r>
            <a:r>
              <a:rPr sz="2200" spc="-600" dirty="0">
                <a:latin typeface="Arial MT"/>
                <a:cs typeface="Arial MT"/>
              </a:rPr>
              <a:t> </a:t>
            </a:r>
            <a:r>
              <a:rPr sz="2200" spc="-5" dirty="0">
                <a:latin typeface="Arial MT"/>
                <a:cs typeface="Arial MT"/>
              </a:rPr>
              <a:t>up</a:t>
            </a:r>
            <a:r>
              <a:rPr sz="2200" dirty="0">
                <a:latin typeface="Arial MT"/>
                <a:cs typeface="Arial MT"/>
              </a:rPr>
              <a:t> </a:t>
            </a:r>
            <a:r>
              <a:rPr sz="2200" spc="-5" dirty="0">
                <a:latin typeface="Arial MT"/>
                <a:cs typeface="Arial MT"/>
              </a:rPr>
              <a:t>looking at</a:t>
            </a:r>
            <a:r>
              <a:rPr sz="2200" spc="25" dirty="0">
                <a:latin typeface="Arial MT"/>
                <a:cs typeface="Arial MT"/>
              </a:rPr>
              <a:t> </a:t>
            </a:r>
            <a:r>
              <a:rPr sz="2200" spc="-5" dirty="0">
                <a:latin typeface="Arial MT"/>
                <a:cs typeface="Arial MT"/>
              </a:rPr>
              <a:t>samples</a:t>
            </a:r>
            <a:r>
              <a:rPr sz="2200" spc="10" dirty="0">
                <a:latin typeface="Arial MT"/>
                <a:cs typeface="Arial MT"/>
              </a:rPr>
              <a:t> </a:t>
            </a:r>
            <a:r>
              <a:rPr sz="2200" spc="-5" dirty="0">
                <a:latin typeface="Arial MT"/>
                <a:cs typeface="Arial MT"/>
              </a:rPr>
              <a:t>too</a:t>
            </a:r>
            <a:r>
              <a:rPr sz="2200" dirty="0">
                <a:latin typeface="Arial MT"/>
                <a:cs typeface="Arial MT"/>
              </a:rPr>
              <a:t> </a:t>
            </a:r>
            <a:r>
              <a:rPr sz="2200" spc="-5" dirty="0">
                <a:latin typeface="Arial MT"/>
                <a:cs typeface="Arial MT"/>
              </a:rPr>
              <a:t>far</a:t>
            </a:r>
            <a:r>
              <a:rPr sz="2200" spc="15" dirty="0">
                <a:latin typeface="Arial MT"/>
                <a:cs typeface="Arial MT"/>
              </a:rPr>
              <a:t> </a:t>
            </a:r>
            <a:r>
              <a:rPr sz="2200" spc="-40" dirty="0">
                <a:latin typeface="Arial MT"/>
                <a:cs typeface="Arial MT"/>
              </a:rPr>
              <a:t>away,</a:t>
            </a:r>
            <a:r>
              <a:rPr sz="2200" spc="25" dirty="0">
                <a:latin typeface="Arial MT"/>
                <a:cs typeface="Arial MT"/>
              </a:rPr>
              <a:t> </a:t>
            </a:r>
            <a:r>
              <a:rPr sz="2200" spc="-5" dirty="0">
                <a:latin typeface="Arial MT"/>
                <a:cs typeface="Arial MT"/>
              </a:rPr>
              <a:t>not</a:t>
            </a:r>
            <a:r>
              <a:rPr sz="2200" dirty="0">
                <a:latin typeface="Arial MT"/>
                <a:cs typeface="Arial MT"/>
              </a:rPr>
              <a:t> </a:t>
            </a:r>
            <a:r>
              <a:rPr sz="2200" spc="-5" dirty="0">
                <a:latin typeface="Arial MT"/>
                <a:cs typeface="Arial MT"/>
              </a:rPr>
              <a:t>from</a:t>
            </a:r>
            <a:r>
              <a:rPr sz="2200" spc="20" dirty="0">
                <a:latin typeface="Arial MT"/>
                <a:cs typeface="Arial MT"/>
              </a:rPr>
              <a:t> </a:t>
            </a:r>
            <a:r>
              <a:rPr sz="2200" spc="-5" dirty="0">
                <a:latin typeface="Arial MT"/>
                <a:cs typeface="Arial MT"/>
              </a:rPr>
              <a:t>the</a:t>
            </a:r>
            <a:r>
              <a:rPr sz="2200" dirty="0">
                <a:latin typeface="Arial MT"/>
                <a:cs typeface="Arial MT"/>
              </a:rPr>
              <a:t> same</a:t>
            </a:r>
            <a:r>
              <a:rPr sz="2200" spc="10" dirty="0">
                <a:latin typeface="Arial MT"/>
                <a:cs typeface="Arial MT"/>
              </a:rPr>
              <a:t> </a:t>
            </a:r>
            <a:r>
              <a:rPr sz="2200" dirty="0">
                <a:latin typeface="Arial MT"/>
                <a:cs typeface="Arial MT"/>
              </a:rPr>
              <a:t>class.</a:t>
            </a:r>
          </a:p>
          <a:p>
            <a:pPr marL="286385" marR="810260" indent="-274320" algn="just">
              <a:spcBef>
                <a:spcPts val="600"/>
              </a:spcBef>
              <a:buClr>
                <a:srgbClr val="D24717"/>
              </a:buClr>
              <a:buSzPct val="84090"/>
              <a:buFont typeface="Segoe UI Symbol"/>
              <a:buChar char="⚫"/>
              <a:tabLst>
                <a:tab pos="287020" algn="l"/>
              </a:tabLst>
            </a:pPr>
            <a:r>
              <a:rPr sz="2200" spc="-5" dirty="0">
                <a:latin typeface="Arial MT"/>
                <a:cs typeface="Arial MT"/>
              </a:rPr>
              <a:t>Interesting relation to find k for large sample data :</a:t>
            </a:r>
            <a:endParaRPr lang="en-GB" sz="2200" spc="-5" dirty="0">
              <a:latin typeface="Arial MT"/>
              <a:cs typeface="Arial MT"/>
            </a:endParaRPr>
          </a:p>
          <a:p>
            <a:pPr marL="12065" marR="810260" algn="just">
              <a:spcBef>
                <a:spcPts val="600"/>
              </a:spcBef>
              <a:buClr>
                <a:srgbClr val="D24717"/>
              </a:buClr>
              <a:buSzPct val="84090"/>
              <a:tabLst>
                <a:tab pos="287020" algn="l"/>
              </a:tabLst>
            </a:pPr>
            <a:endParaRPr lang="en-IN" sz="2200" spc="-5" dirty="0">
              <a:latin typeface="Arial MT"/>
              <a:cs typeface="Arial MT"/>
            </a:endParaRPr>
          </a:p>
          <a:p>
            <a:pPr marL="286385" marR="810260" indent="-274320" algn="just">
              <a:spcBef>
                <a:spcPts val="600"/>
              </a:spcBef>
              <a:buClr>
                <a:srgbClr val="D24717"/>
              </a:buClr>
              <a:buSzPct val="84090"/>
              <a:buFont typeface="Segoe UI Symbol"/>
              <a:buChar char="⚫"/>
              <a:tabLst>
                <a:tab pos="287020" algn="l"/>
              </a:tabLst>
            </a:pPr>
            <a:r>
              <a:rPr sz="2200" dirty="0">
                <a:latin typeface="Arial MT"/>
                <a:cs typeface="Arial MT"/>
              </a:rPr>
              <a:t> </a:t>
            </a:r>
            <a:r>
              <a:rPr sz="2200" b="1" spc="-5" dirty="0">
                <a:latin typeface="Arial"/>
                <a:cs typeface="Arial"/>
              </a:rPr>
              <a:t>k = </a:t>
            </a:r>
            <a:r>
              <a:rPr sz="2200" b="1" spc="-600" dirty="0">
                <a:latin typeface="Arial"/>
                <a:cs typeface="Arial"/>
              </a:rPr>
              <a:t> </a:t>
            </a:r>
            <a:r>
              <a:rPr sz="2200" b="1" spc="-5" dirty="0">
                <a:latin typeface="Arial"/>
                <a:cs typeface="Arial"/>
              </a:rPr>
              <a:t>sqrt(n)/2</a:t>
            </a:r>
            <a:r>
              <a:rPr sz="2200" b="1" spc="40" dirty="0">
                <a:latin typeface="Arial"/>
                <a:cs typeface="Arial"/>
              </a:rPr>
              <a:t> </a:t>
            </a:r>
            <a:r>
              <a:rPr sz="2200" spc="-5" dirty="0">
                <a:latin typeface="Arial MT"/>
                <a:cs typeface="Arial MT"/>
              </a:rPr>
              <a:t>where</a:t>
            </a:r>
            <a:r>
              <a:rPr sz="2200" spc="25" dirty="0">
                <a:latin typeface="Arial MT"/>
                <a:cs typeface="Arial MT"/>
              </a:rPr>
              <a:t> </a:t>
            </a:r>
            <a:r>
              <a:rPr sz="2200" spc="-5" dirty="0">
                <a:latin typeface="Arial MT"/>
                <a:cs typeface="Arial MT"/>
              </a:rPr>
              <a:t>n</a:t>
            </a:r>
            <a:r>
              <a:rPr sz="2200" spc="5" dirty="0">
                <a:latin typeface="Arial MT"/>
                <a:cs typeface="Arial MT"/>
              </a:rPr>
              <a:t> </a:t>
            </a:r>
            <a:r>
              <a:rPr sz="2200" spc="-5" dirty="0">
                <a:latin typeface="Arial MT"/>
                <a:cs typeface="Arial MT"/>
              </a:rPr>
              <a:t>is # of examples</a:t>
            </a:r>
            <a:endParaRPr sz="2200" dirty="0">
              <a:latin typeface="Arial MT"/>
              <a:cs typeface="Arial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B979C-41D1-4224-8C13-0C7F954A8917}"/>
              </a:ext>
            </a:extLst>
          </p:cNvPr>
          <p:cNvSpPr>
            <a:spLocks noGrp="1"/>
          </p:cNvSpPr>
          <p:nvPr>
            <p:ph type="title"/>
          </p:nvPr>
        </p:nvSpPr>
        <p:spPr>
          <a:xfrm>
            <a:off x="350520" y="245446"/>
            <a:ext cx="5078348" cy="635000"/>
          </a:xfrm>
        </p:spPr>
        <p:txBody>
          <a:bodyPr>
            <a:normAutofit fontScale="90000"/>
          </a:bodyPr>
          <a:lstStyle/>
          <a:p>
            <a:r>
              <a:rPr lang="en-GB" b="1" dirty="0">
                <a:solidFill>
                  <a:schemeClr val="tx1"/>
                </a:solidFill>
              </a:rPr>
              <a:t>K-NN Algorithm</a:t>
            </a:r>
            <a:endParaRPr lang="en-US" b="1" dirty="0">
              <a:solidFill>
                <a:schemeClr val="tx1"/>
              </a:solidFill>
            </a:endParaRPr>
          </a:p>
        </p:txBody>
      </p:sp>
      <p:sp>
        <p:nvSpPr>
          <p:cNvPr id="3" name="Text Placeholder 2">
            <a:extLst>
              <a:ext uri="{FF2B5EF4-FFF2-40B4-BE49-F238E27FC236}">
                <a16:creationId xmlns:a16="http://schemas.microsoft.com/office/drawing/2014/main" id="{EC7D4029-F7E2-4CCE-B227-8F0EC9AEDEC8}"/>
              </a:ext>
            </a:extLst>
          </p:cNvPr>
          <p:cNvSpPr>
            <a:spLocks noGrp="1"/>
          </p:cNvSpPr>
          <p:nvPr>
            <p:ph type="body" idx="1"/>
          </p:nvPr>
        </p:nvSpPr>
        <p:spPr>
          <a:xfrm>
            <a:off x="551384" y="1449317"/>
            <a:ext cx="7776864" cy="4893647"/>
          </a:xfrm>
        </p:spPr>
        <p:txBody>
          <a:bodyPr>
            <a:normAutofit lnSpcReduction="10000"/>
          </a:bodyPr>
          <a:lstStyle/>
          <a:p>
            <a:pPr algn="just"/>
            <a:r>
              <a:rPr lang="en-GB" sz="2000" dirty="0">
                <a:solidFill>
                  <a:srgbClr val="000000"/>
                </a:solidFill>
                <a:latin typeface="Arial" panose="020B0604020202020204" pitchFamily="34" charset="0"/>
              </a:rPr>
              <a:t>KNN working with the help of following steps : </a:t>
            </a:r>
          </a:p>
          <a:p>
            <a:pPr algn="just"/>
            <a:endParaRPr lang="en-GB" sz="2000" dirty="0">
              <a:solidFill>
                <a:srgbClr val="000000"/>
              </a:solidFill>
              <a:latin typeface="Arial" panose="020B0604020202020204" pitchFamily="34" charset="0"/>
            </a:endParaRPr>
          </a:p>
          <a:p>
            <a:pPr algn="just"/>
            <a:r>
              <a:rPr lang="en-GB" sz="2000" b="1" dirty="0">
                <a:solidFill>
                  <a:srgbClr val="000000"/>
                </a:solidFill>
                <a:latin typeface="Arial" panose="020B0604020202020204" pitchFamily="34" charset="0"/>
              </a:rPr>
              <a:t>Step 1</a:t>
            </a:r>
            <a:r>
              <a:rPr lang="en-GB" sz="2000" dirty="0">
                <a:solidFill>
                  <a:srgbClr val="000000"/>
                </a:solidFill>
                <a:latin typeface="Arial" panose="020B0604020202020204" pitchFamily="34" charset="0"/>
              </a:rPr>
              <a:t> − Load the training as well as test data.</a:t>
            </a:r>
          </a:p>
          <a:p>
            <a:pPr algn="just"/>
            <a:r>
              <a:rPr lang="en-GB" sz="2000" b="1" dirty="0">
                <a:solidFill>
                  <a:srgbClr val="000000"/>
                </a:solidFill>
                <a:latin typeface="Arial" panose="020B0604020202020204" pitchFamily="34" charset="0"/>
              </a:rPr>
              <a:t>Step 2</a:t>
            </a:r>
            <a:r>
              <a:rPr lang="en-GB" sz="2000" dirty="0">
                <a:solidFill>
                  <a:srgbClr val="000000"/>
                </a:solidFill>
                <a:latin typeface="Arial" panose="020B0604020202020204" pitchFamily="34" charset="0"/>
              </a:rPr>
              <a:t> − Choose the value of K i.e. the nearest data points. K can be any integer.</a:t>
            </a:r>
          </a:p>
          <a:p>
            <a:pPr algn="just"/>
            <a:r>
              <a:rPr lang="en-GB" sz="2000" b="1" dirty="0">
                <a:solidFill>
                  <a:srgbClr val="000000"/>
                </a:solidFill>
                <a:latin typeface="Arial" panose="020B0604020202020204" pitchFamily="34" charset="0"/>
              </a:rPr>
              <a:t>Step 3</a:t>
            </a:r>
            <a:r>
              <a:rPr lang="en-GB" sz="2000" dirty="0">
                <a:solidFill>
                  <a:srgbClr val="000000"/>
                </a:solidFill>
                <a:latin typeface="Arial" panose="020B0604020202020204" pitchFamily="34" charset="0"/>
              </a:rPr>
              <a:t> − For each point in the test data do the following −</a:t>
            </a:r>
          </a:p>
          <a:p>
            <a:pPr lvl="1" algn="just"/>
            <a:r>
              <a:rPr lang="en-GB" sz="2000" b="1" dirty="0">
                <a:solidFill>
                  <a:srgbClr val="000000"/>
                </a:solidFill>
                <a:latin typeface="Arial" panose="020B0604020202020204" pitchFamily="34" charset="0"/>
              </a:rPr>
              <a:t>3.1</a:t>
            </a:r>
            <a:r>
              <a:rPr lang="en-GB" sz="2000" dirty="0">
                <a:solidFill>
                  <a:srgbClr val="000000"/>
                </a:solidFill>
                <a:latin typeface="Arial" panose="020B0604020202020204" pitchFamily="34" charset="0"/>
              </a:rPr>
              <a:t> − Calculate the distance between test data and each row of training data with the help of any of the method namely: Euclidean, Manhattan or Hamming distance. The most commonly used method to calculate distance is Euclidean.</a:t>
            </a:r>
          </a:p>
          <a:p>
            <a:pPr lvl="1" algn="just"/>
            <a:r>
              <a:rPr lang="en-GB" sz="2000" b="1" dirty="0">
                <a:solidFill>
                  <a:srgbClr val="000000"/>
                </a:solidFill>
                <a:latin typeface="Arial" panose="020B0604020202020204" pitchFamily="34" charset="0"/>
              </a:rPr>
              <a:t>3.2</a:t>
            </a:r>
            <a:r>
              <a:rPr lang="en-GB" sz="2000" dirty="0">
                <a:solidFill>
                  <a:srgbClr val="000000"/>
                </a:solidFill>
                <a:latin typeface="Arial" panose="020B0604020202020204" pitchFamily="34" charset="0"/>
              </a:rPr>
              <a:t> − Now, based on the distance value, sort them in ascending order.</a:t>
            </a:r>
          </a:p>
          <a:p>
            <a:pPr lvl="1" algn="just"/>
            <a:r>
              <a:rPr lang="en-GB" sz="2000" b="1" dirty="0">
                <a:solidFill>
                  <a:srgbClr val="000000"/>
                </a:solidFill>
                <a:latin typeface="Arial" panose="020B0604020202020204" pitchFamily="34" charset="0"/>
              </a:rPr>
              <a:t>3.3</a:t>
            </a:r>
            <a:r>
              <a:rPr lang="en-GB" sz="2000" dirty="0">
                <a:solidFill>
                  <a:srgbClr val="000000"/>
                </a:solidFill>
                <a:latin typeface="Arial" panose="020B0604020202020204" pitchFamily="34" charset="0"/>
              </a:rPr>
              <a:t> − Next, it will choose the top K rows from the sorted array.</a:t>
            </a:r>
          </a:p>
          <a:p>
            <a:pPr lvl="1" algn="just"/>
            <a:r>
              <a:rPr lang="en-GB" sz="2000" b="1" dirty="0">
                <a:solidFill>
                  <a:srgbClr val="000000"/>
                </a:solidFill>
                <a:latin typeface="Arial" panose="020B0604020202020204" pitchFamily="34" charset="0"/>
              </a:rPr>
              <a:t>3.4</a:t>
            </a:r>
            <a:r>
              <a:rPr lang="en-GB" sz="2000" dirty="0">
                <a:solidFill>
                  <a:srgbClr val="000000"/>
                </a:solidFill>
                <a:latin typeface="Arial" panose="020B0604020202020204" pitchFamily="34" charset="0"/>
              </a:rPr>
              <a:t> − Now, it will assign a class to the test point based on most frequent class of these rows.</a:t>
            </a:r>
          </a:p>
          <a:p>
            <a:pPr algn="just"/>
            <a:r>
              <a:rPr lang="en-GB" sz="2000" b="1" dirty="0">
                <a:solidFill>
                  <a:srgbClr val="000000"/>
                </a:solidFill>
                <a:latin typeface="Arial" panose="020B0604020202020204" pitchFamily="34" charset="0"/>
              </a:rPr>
              <a:t>Step 4</a:t>
            </a:r>
            <a:r>
              <a:rPr lang="en-GB" sz="2000" dirty="0">
                <a:solidFill>
                  <a:srgbClr val="000000"/>
                </a:solidFill>
                <a:latin typeface="Arial" panose="020B0604020202020204" pitchFamily="34" charset="0"/>
              </a:rPr>
              <a:t> − End</a:t>
            </a:r>
          </a:p>
          <a:p>
            <a:endParaRPr lang="en-US" dirty="0"/>
          </a:p>
        </p:txBody>
      </p:sp>
      <p:sp>
        <p:nvSpPr>
          <p:cNvPr id="4" name="Rectangle 3">
            <a:extLst>
              <a:ext uri="{FF2B5EF4-FFF2-40B4-BE49-F238E27FC236}">
                <a16:creationId xmlns:a16="http://schemas.microsoft.com/office/drawing/2014/main" id="{1A16F443-EE66-4E37-B716-C5C9EE074259}"/>
              </a:ext>
            </a:extLst>
          </p:cNvPr>
          <p:cNvSpPr/>
          <p:nvPr/>
        </p:nvSpPr>
        <p:spPr>
          <a:xfrm>
            <a:off x="159026" y="147776"/>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cxnSp>
        <p:nvCxnSpPr>
          <p:cNvPr id="5" name="Straight Connector 4">
            <a:extLst>
              <a:ext uri="{FF2B5EF4-FFF2-40B4-BE49-F238E27FC236}">
                <a16:creationId xmlns:a16="http://schemas.microsoft.com/office/drawing/2014/main" id="{2A6C7164-9F19-455A-952F-33B355652145}"/>
              </a:ext>
            </a:extLst>
          </p:cNvPr>
          <p:cNvCxnSpPr/>
          <p:nvPr/>
        </p:nvCxnSpPr>
        <p:spPr>
          <a:xfrm>
            <a:off x="159026" y="1247707"/>
            <a:ext cx="1187394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73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6EEBDB-C164-4E1B-9339-991B9F031245}"/>
              </a:ext>
            </a:extLst>
          </p:cNvPr>
          <p:cNvPicPr>
            <a:picLocks noChangeAspect="1"/>
          </p:cNvPicPr>
          <p:nvPr/>
        </p:nvPicPr>
        <p:blipFill rotWithShape="1">
          <a:blip r:embed="rId2"/>
          <a:srcRect l="4138" t="8477" r="4748"/>
          <a:stretch/>
        </p:blipFill>
        <p:spPr>
          <a:xfrm>
            <a:off x="670560" y="959352"/>
            <a:ext cx="7762240" cy="5648980"/>
          </a:xfrm>
          <a:prstGeom prst="rect">
            <a:avLst/>
          </a:prstGeom>
        </p:spPr>
      </p:pic>
      <p:sp>
        <p:nvSpPr>
          <p:cNvPr id="3" name="TextBox 2">
            <a:extLst>
              <a:ext uri="{FF2B5EF4-FFF2-40B4-BE49-F238E27FC236}">
                <a16:creationId xmlns:a16="http://schemas.microsoft.com/office/drawing/2014/main" id="{6107C2AE-CCC9-46D8-A8C4-09B5D6AE2D62}"/>
              </a:ext>
            </a:extLst>
          </p:cNvPr>
          <p:cNvSpPr txBox="1"/>
          <p:nvPr/>
        </p:nvSpPr>
        <p:spPr>
          <a:xfrm>
            <a:off x="439070" y="354852"/>
            <a:ext cx="1905000" cy="523220"/>
          </a:xfrm>
          <a:prstGeom prst="rect">
            <a:avLst/>
          </a:prstGeom>
          <a:noFill/>
        </p:spPr>
        <p:txBody>
          <a:bodyPr wrap="square" rtlCol="0">
            <a:spAutoFit/>
          </a:bodyPr>
          <a:lstStyle/>
          <a:p>
            <a:r>
              <a:rPr lang="en-GB" sz="2800" b="1" dirty="0">
                <a:latin typeface="+mj-lt"/>
              </a:rPr>
              <a:t>Example</a:t>
            </a:r>
            <a:endParaRPr lang="en-US" sz="2800" b="1" dirty="0">
              <a:latin typeface="+mj-lt"/>
            </a:endParaRPr>
          </a:p>
        </p:txBody>
      </p:sp>
      <p:sp>
        <p:nvSpPr>
          <p:cNvPr id="4" name="Rectangle 3">
            <a:extLst>
              <a:ext uri="{FF2B5EF4-FFF2-40B4-BE49-F238E27FC236}">
                <a16:creationId xmlns:a16="http://schemas.microsoft.com/office/drawing/2014/main" id="{1A16F443-EE66-4E37-B716-C5C9EE074259}"/>
              </a:ext>
            </a:extLst>
          </p:cNvPr>
          <p:cNvSpPr/>
          <p:nvPr/>
        </p:nvSpPr>
        <p:spPr>
          <a:xfrm>
            <a:off x="159026" y="147776"/>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Tree>
    <p:extLst>
      <p:ext uri="{BB962C8B-B14F-4D97-AF65-F5344CB8AC3E}">
        <p14:creationId xmlns:p14="http://schemas.microsoft.com/office/powerpoint/2010/main" val="1924943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srcRect l="1" t="19491" r="53101"/>
          <a:stretch/>
        </p:blipFill>
        <p:spPr bwMode="auto">
          <a:xfrm>
            <a:off x="169827" y="1042183"/>
            <a:ext cx="4971134" cy="4773634"/>
          </a:xfrm>
          <a:prstGeom prst="rect">
            <a:avLst/>
          </a:prstGeom>
          <a:noFill/>
          <a:ln w="9525">
            <a:noFill/>
            <a:miter lim="800000"/>
            <a:headEnd/>
            <a:tailEnd/>
          </a:ln>
          <a:effectLst/>
        </p:spPr>
      </p:pic>
      <p:sp>
        <p:nvSpPr>
          <p:cNvPr id="2" name="object 2">
            <a:extLst>
              <a:ext uri="{FF2B5EF4-FFF2-40B4-BE49-F238E27FC236}">
                <a16:creationId xmlns:a16="http://schemas.microsoft.com/office/drawing/2014/main" id="{7E41A389-6B0A-8794-C976-DF279342B90D}"/>
              </a:ext>
            </a:extLst>
          </p:cNvPr>
          <p:cNvSpPr txBox="1">
            <a:spLocks/>
          </p:cNvSpPr>
          <p:nvPr/>
        </p:nvSpPr>
        <p:spPr>
          <a:xfrm>
            <a:off x="335280" y="376044"/>
            <a:ext cx="4185920" cy="62158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95"/>
              </a:spcBef>
            </a:pPr>
            <a:r>
              <a:rPr lang="en-IN" b="1" spc="-5" dirty="0"/>
              <a:t>Example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280" y="376044"/>
            <a:ext cx="4185920" cy="621580"/>
          </a:xfrm>
          <a:prstGeom prst="rect">
            <a:avLst/>
          </a:prstGeom>
        </p:spPr>
        <p:txBody>
          <a:bodyPr vert="horz" wrap="square" lIns="0" tIns="12065" rIns="0" bIns="0" rtlCol="0">
            <a:spAutoFit/>
          </a:bodyPr>
          <a:lstStyle/>
          <a:p>
            <a:pPr marL="12700">
              <a:spcBef>
                <a:spcPts val="95"/>
              </a:spcBef>
            </a:pPr>
            <a:r>
              <a:rPr b="1" spc="-5" dirty="0">
                <a:solidFill>
                  <a:schemeClr val="tx1"/>
                </a:solidFill>
              </a:rPr>
              <a:t>Com</a:t>
            </a:r>
            <a:r>
              <a:rPr b="1" spc="-20" dirty="0">
                <a:solidFill>
                  <a:schemeClr val="tx1"/>
                </a:solidFill>
              </a:rPr>
              <a:t>p</a:t>
            </a:r>
            <a:r>
              <a:rPr b="1" spc="-5" dirty="0">
                <a:solidFill>
                  <a:schemeClr val="tx1"/>
                </a:solidFill>
              </a:rPr>
              <a:t>lexity</a:t>
            </a:r>
            <a:r>
              <a:rPr lang="en-IN" b="1" spc="-5" dirty="0">
                <a:solidFill>
                  <a:schemeClr val="tx1"/>
                </a:solidFill>
              </a:rPr>
              <a:t>? </a:t>
            </a:r>
            <a:endParaRPr b="1" spc="-5" dirty="0">
              <a:solidFill>
                <a:schemeClr val="tx1"/>
              </a:solidFill>
            </a:endParaRPr>
          </a:p>
        </p:txBody>
      </p:sp>
      <p:sp>
        <p:nvSpPr>
          <p:cNvPr id="3" name="object 3"/>
          <p:cNvSpPr txBox="1"/>
          <p:nvPr/>
        </p:nvSpPr>
        <p:spPr>
          <a:xfrm>
            <a:off x="1343472" y="1395959"/>
            <a:ext cx="10153128" cy="2875146"/>
          </a:xfrm>
          <a:prstGeom prst="rect">
            <a:avLst/>
          </a:prstGeom>
        </p:spPr>
        <p:txBody>
          <a:bodyPr vert="horz" wrap="square" lIns="0" tIns="88900" rIns="0" bIns="0" rtlCol="0">
            <a:spAutoFit/>
          </a:bodyPr>
          <a:lstStyle/>
          <a:p>
            <a:pPr marL="286385" indent="-274320">
              <a:spcBef>
                <a:spcPts val="600"/>
              </a:spcBef>
              <a:buClr>
                <a:srgbClr val="D24717"/>
              </a:buClr>
              <a:buSzPct val="84615"/>
              <a:buFont typeface="Segoe UI Symbol"/>
              <a:buChar char="⚫"/>
              <a:tabLst>
                <a:tab pos="287020" algn="l"/>
              </a:tabLst>
            </a:pPr>
            <a:r>
              <a:rPr sz="2600" b="1" dirty="0">
                <a:latin typeface="Arial"/>
                <a:cs typeface="Arial"/>
              </a:rPr>
              <a:t>O(d)</a:t>
            </a:r>
            <a:r>
              <a:rPr sz="2600" b="1" spc="-25" dirty="0">
                <a:latin typeface="Arial"/>
                <a:cs typeface="Arial"/>
              </a:rPr>
              <a:t> </a:t>
            </a:r>
            <a:r>
              <a:rPr sz="2600" dirty="0">
                <a:latin typeface="Arial MT"/>
                <a:cs typeface="Arial MT"/>
              </a:rPr>
              <a:t>to</a:t>
            </a:r>
            <a:r>
              <a:rPr sz="2600" spc="5" dirty="0">
                <a:latin typeface="Arial MT"/>
                <a:cs typeface="Arial MT"/>
              </a:rPr>
              <a:t> </a:t>
            </a:r>
            <a:r>
              <a:rPr sz="2600" dirty="0">
                <a:latin typeface="Arial MT"/>
                <a:cs typeface="Arial MT"/>
              </a:rPr>
              <a:t>compute</a:t>
            </a:r>
            <a:r>
              <a:rPr sz="2600" spc="-15" dirty="0">
                <a:latin typeface="Arial MT"/>
                <a:cs typeface="Arial MT"/>
              </a:rPr>
              <a:t> </a:t>
            </a:r>
            <a:r>
              <a:rPr sz="2600" dirty="0">
                <a:latin typeface="Arial MT"/>
                <a:cs typeface="Arial MT"/>
              </a:rPr>
              <a:t>distance</a:t>
            </a:r>
            <a:r>
              <a:rPr sz="2600" spc="-25" dirty="0">
                <a:latin typeface="Arial MT"/>
                <a:cs typeface="Arial MT"/>
              </a:rPr>
              <a:t> </a:t>
            </a:r>
            <a:r>
              <a:rPr sz="2600" dirty="0">
                <a:latin typeface="Arial MT"/>
                <a:cs typeface="Arial MT"/>
              </a:rPr>
              <a:t>to</a:t>
            </a:r>
            <a:r>
              <a:rPr sz="2600" spc="5" dirty="0">
                <a:latin typeface="Arial MT"/>
                <a:cs typeface="Arial MT"/>
              </a:rPr>
              <a:t> </a:t>
            </a:r>
            <a:r>
              <a:rPr sz="2600" dirty="0">
                <a:latin typeface="Arial MT"/>
                <a:cs typeface="Arial MT"/>
              </a:rPr>
              <a:t>one examples</a:t>
            </a:r>
          </a:p>
          <a:p>
            <a:pPr marL="286385" indent="-274320">
              <a:spcBef>
                <a:spcPts val="600"/>
              </a:spcBef>
              <a:buClr>
                <a:srgbClr val="D24717"/>
              </a:buClr>
              <a:buSzPct val="84615"/>
              <a:buFont typeface="Segoe UI Symbol"/>
              <a:buChar char="⚫"/>
              <a:tabLst>
                <a:tab pos="287020" algn="l"/>
              </a:tabLst>
            </a:pPr>
            <a:r>
              <a:rPr sz="2600" b="1" dirty="0">
                <a:latin typeface="Arial"/>
                <a:cs typeface="Arial"/>
              </a:rPr>
              <a:t>O(nd)</a:t>
            </a:r>
            <a:r>
              <a:rPr sz="2600" b="1" spc="-35" dirty="0">
                <a:latin typeface="Arial"/>
                <a:cs typeface="Arial"/>
              </a:rPr>
              <a:t> </a:t>
            </a:r>
            <a:r>
              <a:rPr sz="2600" dirty="0">
                <a:latin typeface="Arial MT"/>
                <a:cs typeface="Arial MT"/>
              </a:rPr>
              <a:t>to</a:t>
            </a:r>
            <a:r>
              <a:rPr sz="2600" spc="5" dirty="0">
                <a:latin typeface="Arial MT"/>
                <a:cs typeface="Arial MT"/>
              </a:rPr>
              <a:t> </a:t>
            </a:r>
            <a:r>
              <a:rPr sz="2600" dirty="0">
                <a:latin typeface="Arial MT"/>
                <a:cs typeface="Arial MT"/>
              </a:rPr>
              <a:t>computed</a:t>
            </a:r>
            <a:r>
              <a:rPr sz="2600" spc="-10" dirty="0">
                <a:latin typeface="Arial MT"/>
                <a:cs typeface="Arial MT"/>
              </a:rPr>
              <a:t> </a:t>
            </a:r>
            <a:r>
              <a:rPr sz="2600" dirty="0">
                <a:latin typeface="Arial MT"/>
                <a:cs typeface="Arial MT"/>
              </a:rPr>
              <a:t>distances</a:t>
            </a:r>
            <a:r>
              <a:rPr sz="2600" spc="-15" dirty="0">
                <a:latin typeface="Arial MT"/>
                <a:cs typeface="Arial MT"/>
              </a:rPr>
              <a:t> </a:t>
            </a:r>
            <a:r>
              <a:rPr sz="2600" dirty="0">
                <a:latin typeface="Arial MT"/>
                <a:cs typeface="Arial MT"/>
              </a:rPr>
              <a:t>to</a:t>
            </a:r>
            <a:r>
              <a:rPr sz="2600" spc="5" dirty="0">
                <a:latin typeface="Arial MT"/>
                <a:cs typeface="Arial MT"/>
              </a:rPr>
              <a:t> </a:t>
            </a:r>
            <a:r>
              <a:rPr sz="2600" dirty="0">
                <a:latin typeface="Arial MT"/>
                <a:cs typeface="Arial MT"/>
              </a:rPr>
              <a:t>all</a:t>
            </a:r>
            <a:r>
              <a:rPr sz="2600" spc="-10" dirty="0">
                <a:latin typeface="Arial MT"/>
                <a:cs typeface="Arial MT"/>
              </a:rPr>
              <a:t> </a:t>
            </a:r>
            <a:r>
              <a:rPr sz="2600" dirty="0">
                <a:latin typeface="Arial MT"/>
                <a:cs typeface="Arial MT"/>
              </a:rPr>
              <a:t>examples</a:t>
            </a:r>
          </a:p>
          <a:p>
            <a:pPr marL="286385" indent="-274320">
              <a:spcBef>
                <a:spcPts val="600"/>
              </a:spcBef>
              <a:buClr>
                <a:srgbClr val="D24717"/>
              </a:buClr>
              <a:buSzPct val="84615"/>
              <a:buFont typeface="Segoe UI Symbol"/>
              <a:buChar char="⚫"/>
              <a:tabLst>
                <a:tab pos="287020" algn="l"/>
              </a:tabLst>
            </a:pPr>
            <a:r>
              <a:rPr sz="2600" dirty="0">
                <a:latin typeface="Arial MT"/>
                <a:cs typeface="Arial MT"/>
              </a:rPr>
              <a:t>Plus</a:t>
            </a:r>
            <a:r>
              <a:rPr sz="2600" spc="-10" dirty="0">
                <a:latin typeface="Arial MT"/>
                <a:cs typeface="Arial MT"/>
              </a:rPr>
              <a:t> </a:t>
            </a:r>
            <a:r>
              <a:rPr sz="2600" b="1" dirty="0">
                <a:latin typeface="Arial"/>
                <a:cs typeface="Arial"/>
              </a:rPr>
              <a:t>O(nk)</a:t>
            </a:r>
            <a:r>
              <a:rPr sz="2600" b="1" spc="-25" dirty="0">
                <a:latin typeface="Arial"/>
                <a:cs typeface="Arial"/>
              </a:rPr>
              <a:t> </a:t>
            </a:r>
            <a:r>
              <a:rPr sz="2600" dirty="0">
                <a:latin typeface="Arial MT"/>
                <a:cs typeface="Arial MT"/>
              </a:rPr>
              <a:t>time</a:t>
            </a:r>
            <a:r>
              <a:rPr sz="2600" spc="-5" dirty="0">
                <a:latin typeface="Arial MT"/>
                <a:cs typeface="Arial MT"/>
              </a:rPr>
              <a:t> </a:t>
            </a:r>
            <a:r>
              <a:rPr sz="2600" dirty="0">
                <a:latin typeface="Arial MT"/>
                <a:cs typeface="Arial MT"/>
              </a:rPr>
              <a:t>to</a:t>
            </a:r>
            <a:r>
              <a:rPr sz="2600" spc="5" dirty="0">
                <a:latin typeface="Arial MT"/>
                <a:cs typeface="Arial MT"/>
              </a:rPr>
              <a:t> </a:t>
            </a:r>
            <a:r>
              <a:rPr sz="2600" dirty="0">
                <a:latin typeface="Arial MT"/>
                <a:cs typeface="Arial MT"/>
              </a:rPr>
              <a:t>find</a:t>
            </a:r>
            <a:r>
              <a:rPr sz="2600" spc="-5" dirty="0">
                <a:latin typeface="Arial MT"/>
                <a:cs typeface="Arial MT"/>
              </a:rPr>
              <a:t> </a:t>
            </a:r>
            <a:r>
              <a:rPr sz="2600" dirty="0">
                <a:latin typeface="Arial MT"/>
                <a:cs typeface="Arial MT"/>
              </a:rPr>
              <a:t>k</a:t>
            </a:r>
            <a:r>
              <a:rPr sz="2600" spc="5" dirty="0">
                <a:latin typeface="Arial MT"/>
                <a:cs typeface="Arial MT"/>
              </a:rPr>
              <a:t> </a:t>
            </a:r>
            <a:r>
              <a:rPr sz="2600" dirty="0">
                <a:latin typeface="Arial MT"/>
                <a:cs typeface="Arial MT"/>
              </a:rPr>
              <a:t>closest</a:t>
            </a:r>
            <a:r>
              <a:rPr sz="2600" spc="-35" dirty="0">
                <a:latin typeface="Arial MT"/>
                <a:cs typeface="Arial MT"/>
              </a:rPr>
              <a:t> </a:t>
            </a:r>
            <a:r>
              <a:rPr sz="2600" spc="5" dirty="0">
                <a:latin typeface="Arial MT"/>
                <a:cs typeface="Arial MT"/>
              </a:rPr>
              <a:t>examples</a:t>
            </a:r>
            <a:endParaRPr sz="2600" dirty="0">
              <a:latin typeface="Arial MT"/>
              <a:cs typeface="Arial MT"/>
            </a:endParaRPr>
          </a:p>
          <a:p>
            <a:pPr marL="286385" indent="-274320">
              <a:spcBef>
                <a:spcPts val="600"/>
              </a:spcBef>
              <a:buClr>
                <a:srgbClr val="D24717"/>
              </a:buClr>
              <a:buSzPct val="84615"/>
              <a:buFont typeface="Segoe UI Symbol"/>
              <a:buChar char="⚫"/>
              <a:tabLst>
                <a:tab pos="287020" algn="l"/>
                <a:tab pos="2070100" algn="l"/>
              </a:tabLst>
            </a:pPr>
            <a:r>
              <a:rPr sz="2600" spc="-60" dirty="0">
                <a:latin typeface="Arial MT"/>
                <a:cs typeface="Arial MT"/>
              </a:rPr>
              <a:t>Total</a:t>
            </a:r>
            <a:r>
              <a:rPr sz="2600" spc="20" dirty="0">
                <a:latin typeface="Arial MT"/>
                <a:cs typeface="Arial MT"/>
              </a:rPr>
              <a:t> </a:t>
            </a:r>
            <a:r>
              <a:rPr sz="2600" dirty="0">
                <a:latin typeface="Arial MT"/>
                <a:cs typeface="Arial MT"/>
              </a:rPr>
              <a:t>time:	</a:t>
            </a:r>
            <a:r>
              <a:rPr sz="2600" b="1" dirty="0">
                <a:latin typeface="Arial"/>
                <a:cs typeface="Arial"/>
              </a:rPr>
              <a:t>O(nk+nd)</a:t>
            </a:r>
            <a:endParaRPr sz="2600" dirty="0">
              <a:latin typeface="Arial"/>
              <a:cs typeface="Arial"/>
            </a:endParaRPr>
          </a:p>
          <a:p>
            <a:pPr marL="286385" indent="-274320">
              <a:spcBef>
                <a:spcPts val="600"/>
              </a:spcBef>
              <a:buClr>
                <a:srgbClr val="D24717"/>
              </a:buClr>
              <a:buSzPct val="84615"/>
              <a:buFont typeface="Segoe UI Symbol"/>
              <a:buChar char="⚫"/>
              <a:tabLst>
                <a:tab pos="287020" algn="l"/>
              </a:tabLst>
            </a:pPr>
            <a:r>
              <a:rPr sz="2600" spc="-35" dirty="0">
                <a:latin typeface="Arial MT"/>
                <a:cs typeface="Arial MT"/>
              </a:rPr>
              <a:t>Very</a:t>
            </a:r>
            <a:r>
              <a:rPr sz="2600" spc="-10" dirty="0">
                <a:latin typeface="Arial MT"/>
                <a:cs typeface="Arial MT"/>
              </a:rPr>
              <a:t> </a:t>
            </a:r>
            <a:r>
              <a:rPr sz="2600" dirty="0">
                <a:latin typeface="Arial MT"/>
                <a:cs typeface="Arial MT"/>
              </a:rPr>
              <a:t>expensive</a:t>
            </a:r>
            <a:r>
              <a:rPr sz="2600" spc="-25" dirty="0">
                <a:latin typeface="Arial MT"/>
                <a:cs typeface="Arial MT"/>
              </a:rPr>
              <a:t> </a:t>
            </a:r>
            <a:r>
              <a:rPr sz="2600" dirty="0">
                <a:latin typeface="Arial MT"/>
                <a:cs typeface="Arial MT"/>
              </a:rPr>
              <a:t>for a large</a:t>
            </a:r>
            <a:r>
              <a:rPr sz="2600" spc="-15" dirty="0">
                <a:latin typeface="Arial MT"/>
                <a:cs typeface="Arial MT"/>
              </a:rPr>
              <a:t> </a:t>
            </a:r>
            <a:r>
              <a:rPr sz="2600" dirty="0">
                <a:latin typeface="Arial MT"/>
                <a:cs typeface="Arial MT"/>
              </a:rPr>
              <a:t>number</a:t>
            </a:r>
            <a:r>
              <a:rPr sz="2600" spc="-20" dirty="0">
                <a:latin typeface="Arial MT"/>
                <a:cs typeface="Arial MT"/>
              </a:rPr>
              <a:t> </a:t>
            </a:r>
            <a:r>
              <a:rPr sz="2600" dirty="0">
                <a:latin typeface="Arial MT"/>
                <a:cs typeface="Arial MT"/>
              </a:rPr>
              <a:t>of</a:t>
            </a:r>
            <a:r>
              <a:rPr sz="2600" spc="5" dirty="0">
                <a:latin typeface="Arial MT"/>
                <a:cs typeface="Arial MT"/>
              </a:rPr>
              <a:t> </a:t>
            </a:r>
            <a:r>
              <a:rPr sz="2600" dirty="0">
                <a:latin typeface="Arial MT"/>
                <a:cs typeface="Arial MT"/>
              </a:rPr>
              <a:t>samples</a:t>
            </a:r>
          </a:p>
          <a:p>
            <a:pPr marL="286385" marR="133350" indent="-274320">
              <a:spcBef>
                <a:spcPts val="605"/>
              </a:spcBef>
              <a:buClr>
                <a:srgbClr val="D24717"/>
              </a:buClr>
              <a:buSzPct val="84615"/>
              <a:buFont typeface="Segoe UI Symbol"/>
              <a:buChar char="⚫"/>
              <a:tabLst>
                <a:tab pos="287020" algn="l"/>
              </a:tabLst>
            </a:pPr>
            <a:r>
              <a:rPr sz="2600" dirty="0">
                <a:latin typeface="Arial MT"/>
                <a:cs typeface="Arial MT"/>
              </a:rPr>
              <a:t>But we need a large number of samples for kNN </a:t>
            </a:r>
            <a:r>
              <a:rPr sz="2600" spc="-710" dirty="0">
                <a:latin typeface="Arial MT"/>
                <a:cs typeface="Arial MT"/>
              </a:rPr>
              <a:t> </a:t>
            </a:r>
            <a:r>
              <a:rPr sz="2600" dirty="0">
                <a:latin typeface="Arial MT"/>
                <a:cs typeface="Arial MT"/>
              </a:rPr>
              <a:t>to </a:t>
            </a:r>
            <a:r>
              <a:rPr sz="2600" spc="-5" dirty="0">
                <a:latin typeface="Arial MT"/>
                <a:cs typeface="Arial MT"/>
              </a:rPr>
              <a:t>to</a:t>
            </a:r>
            <a:r>
              <a:rPr sz="2600" dirty="0">
                <a:latin typeface="Arial MT"/>
                <a:cs typeface="Arial MT"/>
              </a:rPr>
              <a:t> work</a:t>
            </a:r>
            <a:r>
              <a:rPr sz="2600" spc="-15" dirty="0">
                <a:latin typeface="Arial MT"/>
                <a:cs typeface="Arial MT"/>
              </a:rPr>
              <a:t> </a:t>
            </a:r>
            <a:r>
              <a:rPr sz="2600" dirty="0">
                <a:latin typeface="Arial MT"/>
                <a:cs typeface="Arial MT"/>
              </a:rPr>
              <a:t>well!!</a:t>
            </a:r>
          </a:p>
        </p:txBody>
      </p:sp>
      <p:sp>
        <p:nvSpPr>
          <p:cNvPr id="4" name="Rectangle 3">
            <a:extLst>
              <a:ext uri="{FF2B5EF4-FFF2-40B4-BE49-F238E27FC236}">
                <a16:creationId xmlns:a16="http://schemas.microsoft.com/office/drawing/2014/main" id="{1A16F443-EE66-4E37-B716-C5C9EE074259}"/>
              </a:ext>
            </a:extLst>
          </p:cNvPr>
          <p:cNvSpPr/>
          <p:nvPr/>
        </p:nvSpPr>
        <p:spPr>
          <a:xfrm>
            <a:off x="159026" y="147776"/>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cxnSp>
        <p:nvCxnSpPr>
          <p:cNvPr id="5" name="Straight Connector 4">
            <a:extLst>
              <a:ext uri="{FF2B5EF4-FFF2-40B4-BE49-F238E27FC236}">
                <a16:creationId xmlns:a16="http://schemas.microsoft.com/office/drawing/2014/main" id="{2A6C7164-9F19-455A-952F-33B355652145}"/>
              </a:ext>
            </a:extLst>
          </p:cNvPr>
          <p:cNvCxnSpPr/>
          <p:nvPr/>
        </p:nvCxnSpPr>
        <p:spPr>
          <a:xfrm>
            <a:off x="159026" y="1247707"/>
            <a:ext cx="11873948" cy="0"/>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7F1C15-97AB-D1E4-90A4-B28E233EFA16}"/>
              </a:ext>
            </a:extLst>
          </p:cNvPr>
          <p:cNvSpPr>
            <a:spLocks noGrp="1"/>
          </p:cNvSpPr>
          <p:nvPr>
            <p:ph type="sldNum" sz="quarter" idx="12"/>
          </p:nvPr>
        </p:nvSpPr>
        <p:spPr/>
        <p:txBody>
          <a:bodyPr/>
          <a:lstStyle/>
          <a:p>
            <a:fld id="{6AB24656-B012-45D0-BC9B-3633C89ACECD}" type="slidenum">
              <a:rPr lang="en-US" smtClean="0"/>
              <a:t>2</a:t>
            </a:fld>
            <a:endParaRPr lang="en-US"/>
          </a:p>
        </p:txBody>
      </p:sp>
    </p:spTree>
    <p:extLst>
      <p:ext uri="{BB962C8B-B14F-4D97-AF65-F5344CB8AC3E}">
        <p14:creationId xmlns:p14="http://schemas.microsoft.com/office/powerpoint/2010/main" val="4265090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1B67-F70C-4077-9F2A-76181353E046}"/>
              </a:ext>
            </a:extLst>
          </p:cNvPr>
          <p:cNvSpPr>
            <a:spLocks noGrp="1"/>
          </p:cNvSpPr>
          <p:nvPr>
            <p:ph type="title"/>
          </p:nvPr>
        </p:nvSpPr>
        <p:spPr>
          <a:xfrm>
            <a:off x="132522" y="139148"/>
            <a:ext cx="10515600" cy="1325563"/>
          </a:xfrm>
        </p:spPr>
        <p:txBody>
          <a:bodyPr/>
          <a:lstStyle/>
          <a:p>
            <a:r>
              <a:rPr lang="en-US" b="0" i="0" dirty="0">
                <a:solidFill>
                  <a:srgbClr val="610B38"/>
                </a:solidFill>
                <a:effectLst/>
                <a:latin typeface="erdana"/>
              </a:rPr>
              <a:t>Support Vector Machine </a:t>
            </a:r>
            <a:br>
              <a:rPr lang="en-US" b="0" i="0" dirty="0">
                <a:solidFill>
                  <a:srgbClr val="610B38"/>
                </a:solidFill>
                <a:effectLst/>
                <a:latin typeface="erdana"/>
              </a:rPr>
            </a:br>
            <a:endParaRPr lang="en-US" dirty="0"/>
          </a:p>
        </p:txBody>
      </p:sp>
      <p:pic>
        <p:nvPicPr>
          <p:cNvPr id="6" name="Picture 5" descr="Diagram, schematic&#10;&#10;Description automatically generated">
            <a:extLst>
              <a:ext uri="{FF2B5EF4-FFF2-40B4-BE49-F238E27FC236}">
                <a16:creationId xmlns:a16="http://schemas.microsoft.com/office/drawing/2014/main" id="{A228068F-DAA9-4FB5-890E-1262A96CED45}"/>
              </a:ext>
            </a:extLst>
          </p:cNvPr>
          <p:cNvPicPr>
            <a:picLocks noChangeAspect="1"/>
          </p:cNvPicPr>
          <p:nvPr/>
        </p:nvPicPr>
        <p:blipFill rotWithShape="1">
          <a:blip r:embed="rId2">
            <a:extLst>
              <a:ext uri="{28A0092B-C50C-407E-A947-70E740481C1C}">
                <a14:useLocalDpi xmlns:a14="http://schemas.microsoft.com/office/drawing/2010/main" val="0"/>
              </a:ext>
            </a:extLst>
          </a:blip>
          <a:srcRect r="2570"/>
          <a:stretch/>
        </p:blipFill>
        <p:spPr>
          <a:xfrm>
            <a:off x="5390322" y="1249681"/>
            <a:ext cx="6019358" cy="4907277"/>
          </a:xfrm>
          <a:prstGeom prst="rect">
            <a:avLst/>
          </a:prstGeom>
        </p:spPr>
      </p:pic>
      <p:sp>
        <p:nvSpPr>
          <p:cNvPr id="8" name="Rectangle 7">
            <a:extLst>
              <a:ext uri="{FF2B5EF4-FFF2-40B4-BE49-F238E27FC236}">
                <a16:creationId xmlns:a16="http://schemas.microsoft.com/office/drawing/2014/main" id="{285AE5A1-FE70-4CE9-9AE9-2669345FBD90}"/>
              </a:ext>
            </a:extLst>
          </p:cNvPr>
          <p:cNvSpPr/>
          <p:nvPr/>
        </p:nvSpPr>
        <p:spPr>
          <a:xfrm>
            <a:off x="166468" y="158261"/>
            <a:ext cx="11859065" cy="654147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 name="Straight Connector 8">
            <a:extLst>
              <a:ext uri="{FF2B5EF4-FFF2-40B4-BE49-F238E27FC236}">
                <a16:creationId xmlns:a16="http://schemas.microsoft.com/office/drawing/2014/main" id="{7D3201FC-2C50-434C-BF51-302048EE58E5}"/>
              </a:ext>
            </a:extLst>
          </p:cNvPr>
          <p:cNvCxnSpPr/>
          <p:nvPr/>
        </p:nvCxnSpPr>
        <p:spPr>
          <a:xfrm>
            <a:off x="166468" y="984176"/>
            <a:ext cx="1185906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634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F0DAE-2580-49BD-B4FB-6E5A17F02508}"/>
              </a:ext>
            </a:extLst>
          </p:cNvPr>
          <p:cNvSpPr/>
          <p:nvPr/>
        </p:nvSpPr>
        <p:spPr>
          <a:xfrm>
            <a:off x="106017" y="159026"/>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E3FFF280-133C-9EB2-6B07-7DDEC8CABEAF}"/>
              </a:ext>
            </a:extLst>
          </p:cNvPr>
          <p:cNvSpPr>
            <a:spLocks noGrp="1"/>
          </p:cNvSpPr>
          <p:nvPr>
            <p:ph type="title"/>
          </p:nvPr>
        </p:nvSpPr>
        <p:spPr>
          <a:xfrm>
            <a:off x="132522" y="139148"/>
            <a:ext cx="11795318" cy="1537252"/>
          </a:xfrm>
        </p:spPr>
        <p:txBody>
          <a:bodyPr/>
          <a:lstStyle/>
          <a:p>
            <a:r>
              <a:rPr lang="en-US" b="0" i="0" dirty="0">
                <a:solidFill>
                  <a:srgbClr val="610B38"/>
                </a:solidFill>
                <a:effectLst/>
                <a:latin typeface="erdana"/>
              </a:rPr>
              <a:t>Support Vector Machine </a:t>
            </a:r>
            <a:br>
              <a:rPr lang="en-US" b="0" i="0" dirty="0">
                <a:solidFill>
                  <a:srgbClr val="610B38"/>
                </a:solidFill>
                <a:effectLst/>
                <a:latin typeface="erdana"/>
              </a:rPr>
            </a:br>
            <a:endParaRPr lang="en-US" dirty="0"/>
          </a:p>
        </p:txBody>
      </p:sp>
    </p:spTree>
    <p:extLst>
      <p:ext uri="{BB962C8B-B14F-4D97-AF65-F5344CB8AC3E}">
        <p14:creationId xmlns:p14="http://schemas.microsoft.com/office/powerpoint/2010/main" val="173140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4FD401-4275-4D2E-ABC6-783C53D37671}"/>
              </a:ext>
            </a:extLst>
          </p:cNvPr>
          <p:cNvSpPr>
            <a:spLocks noGrp="1"/>
          </p:cNvSpPr>
          <p:nvPr>
            <p:ph type="title"/>
          </p:nvPr>
        </p:nvSpPr>
        <p:spPr>
          <a:xfrm>
            <a:off x="180769" y="34695"/>
            <a:ext cx="8163109" cy="1325563"/>
          </a:xfrm>
        </p:spPr>
        <p:txBody>
          <a:bodyPr>
            <a:normAutofit/>
          </a:bodyPr>
          <a:lstStyle/>
          <a:p>
            <a:r>
              <a:rPr lang="en-US" sz="3200" b="1" i="0" dirty="0">
                <a:effectLst/>
              </a:rPr>
              <a:t>Support Vector Machine-Types</a:t>
            </a:r>
            <a:br>
              <a:rPr lang="en-US" sz="3200" b="1" i="0" dirty="0">
                <a:effectLst/>
              </a:rPr>
            </a:br>
            <a:endParaRPr lang="en-US" sz="3200" b="1" dirty="0"/>
          </a:p>
        </p:txBody>
      </p:sp>
      <p:sp>
        <p:nvSpPr>
          <p:cNvPr id="5" name="Title 1">
            <a:extLst>
              <a:ext uri="{FF2B5EF4-FFF2-40B4-BE49-F238E27FC236}">
                <a16:creationId xmlns:a16="http://schemas.microsoft.com/office/drawing/2014/main" id="{9CF1822C-24D6-4E4E-AC5D-965573934A6B}"/>
              </a:ext>
            </a:extLst>
          </p:cNvPr>
          <p:cNvSpPr>
            <a:spLocks noGrp="1"/>
          </p:cNvSpPr>
          <p:nvPr>
            <p:ph idx="1"/>
          </p:nvPr>
        </p:nvSpPr>
        <p:spPr>
          <a:xfrm>
            <a:off x="420787" y="1010785"/>
            <a:ext cx="10988111" cy="773933"/>
          </a:xfrm>
        </p:spPr>
        <p:txBody>
          <a:bodyPr>
            <a:noAutofit/>
          </a:bodyPr>
          <a:lstStyle/>
          <a:p>
            <a:pPr algn="just">
              <a:buFont typeface="Arial" panose="020B0604020202020204" pitchFamily="34" charset="0"/>
              <a:buChar char="•"/>
            </a:pPr>
            <a:r>
              <a:rPr lang="en-GB" sz="2000" b="1" dirty="0">
                <a:effectLst/>
              </a:rPr>
              <a:t>Linear SVM</a:t>
            </a:r>
          </a:p>
          <a:p>
            <a:pPr algn="just">
              <a:buFont typeface="Arial" panose="020B0604020202020204" pitchFamily="34" charset="0"/>
              <a:buChar char="•"/>
            </a:pPr>
            <a:r>
              <a:rPr lang="en-GB" sz="2000" b="1" dirty="0">
                <a:effectLst/>
              </a:rPr>
              <a:t>Non-linear SVM:</a:t>
            </a:r>
            <a:r>
              <a:rPr lang="en-GB" sz="2000" b="0" dirty="0">
                <a:effectLst/>
              </a:rPr>
              <a:t> </a:t>
            </a:r>
          </a:p>
        </p:txBody>
      </p:sp>
      <p:sp>
        <p:nvSpPr>
          <p:cNvPr id="8" name="Rectangle 7">
            <a:extLst>
              <a:ext uri="{FF2B5EF4-FFF2-40B4-BE49-F238E27FC236}">
                <a16:creationId xmlns:a16="http://schemas.microsoft.com/office/drawing/2014/main" id="{9D988B50-D394-446C-A3A5-73DE541E2B06}"/>
              </a:ext>
            </a:extLst>
          </p:cNvPr>
          <p:cNvSpPr/>
          <p:nvPr/>
        </p:nvSpPr>
        <p:spPr>
          <a:xfrm>
            <a:off x="106017" y="132522"/>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48E53F8-DB4C-4FC6-B267-9DCD2A4E35CB}"/>
              </a:ext>
            </a:extLst>
          </p:cNvPr>
          <p:cNvCxnSpPr/>
          <p:nvPr/>
        </p:nvCxnSpPr>
        <p:spPr>
          <a:xfrm>
            <a:off x="106017" y="954156"/>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321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2A876-C9CA-4CA2-B219-0A1F3814638B}"/>
              </a:ext>
            </a:extLst>
          </p:cNvPr>
          <p:cNvSpPr>
            <a:spLocks noGrp="1"/>
          </p:cNvSpPr>
          <p:nvPr>
            <p:ph type="title"/>
          </p:nvPr>
        </p:nvSpPr>
        <p:spPr>
          <a:xfrm>
            <a:off x="148883" y="1"/>
            <a:ext cx="5669133" cy="1012874"/>
          </a:xfrm>
        </p:spPr>
        <p:txBody>
          <a:bodyPr/>
          <a:lstStyle/>
          <a:p>
            <a:r>
              <a:rPr lang="en-GB" b="1" dirty="0"/>
              <a:t>SVM How it works?</a:t>
            </a:r>
            <a:endParaRPr lang="en-US" b="1" dirty="0"/>
          </a:p>
        </p:txBody>
      </p:sp>
      <p:pic>
        <p:nvPicPr>
          <p:cNvPr id="5" name="Content Placeholder 4">
            <a:extLst>
              <a:ext uri="{FF2B5EF4-FFF2-40B4-BE49-F238E27FC236}">
                <a16:creationId xmlns:a16="http://schemas.microsoft.com/office/drawing/2014/main" id="{8D586A78-AA5C-4399-A5BE-66F797EE8781}"/>
              </a:ext>
            </a:extLst>
          </p:cNvPr>
          <p:cNvPicPr>
            <a:picLocks noGrp="1" noChangeAspect="1"/>
          </p:cNvPicPr>
          <p:nvPr>
            <p:ph idx="1"/>
          </p:nvPr>
        </p:nvPicPr>
        <p:blipFill rotWithShape="1">
          <a:blip r:embed="rId2"/>
          <a:srcRect t="24083" b="6372"/>
          <a:stretch/>
        </p:blipFill>
        <p:spPr>
          <a:xfrm>
            <a:off x="834072" y="1132144"/>
            <a:ext cx="7301946" cy="1782215"/>
          </a:xfrm>
        </p:spPr>
      </p:pic>
      <p:pic>
        <p:nvPicPr>
          <p:cNvPr id="6" name="Picture 5">
            <a:extLst>
              <a:ext uri="{FF2B5EF4-FFF2-40B4-BE49-F238E27FC236}">
                <a16:creationId xmlns:a16="http://schemas.microsoft.com/office/drawing/2014/main" id="{52FE7620-7DD5-428B-91F4-E205F7353E12}"/>
              </a:ext>
            </a:extLst>
          </p:cNvPr>
          <p:cNvPicPr>
            <a:picLocks noChangeAspect="1"/>
          </p:cNvPicPr>
          <p:nvPr/>
        </p:nvPicPr>
        <p:blipFill>
          <a:blip r:embed="rId3"/>
          <a:stretch>
            <a:fillRect/>
          </a:stretch>
        </p:blipFill>
        <p:spPr>
          <a:xfrm>
            <a:off x="-27008" y="3258487"/>
            <a:ext cx="5493088" cy="2980007"/>
          </a:xfrm>
          <a:prstGeom prst="rect">
            <a:avLst/>
          </a:prstGeom>
        </p:spPr>
      </p:pic>
      <p:sp>
        <p:nvSpPr>
          <p:cNvPr id="7" name="Rectangle 6">
            <a:extLst>
              <a:ext uri="{FF2B5EF4-FFF2-40B4-BE49-F238E27FC236}">
                <a16:creationId xmlns:a16="http://schemas.microsoft.com/office/drawing/2014/main" id="{A24CAB4E-2FCA-4449-A820-AEEB4FB25D7A}"/>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6BCEF80-6AA0-40EB-B441-0A66F372F8E2}"/>
              </a:ext>
            </a:extLst>
          </p:cNvPr>
          <p:cNvCxnSpPr/>
          <p:nvPr/>
        </p:nvCxnSpPr>
        <p:spPr>
          <a:xfrm>
            <a:off x="106017" y="940904"/>
            <a:ext cx="11953461"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9289FFF-FF84-4877-17D7-1F2AB1481ACF}"/>
              </a:ext>
            </a:extLst>
          </p:cNvPr>
          <p:cNvPicPr>
            <a:picLocks noChangeAspect="1"/>
          </p:cNvPicPr>
          <p:nvPr/>
        </p:nvPicPr>
        <p:blipFill>
          <a:blip r:embed="rId4"/>
          <a:stretch>
            <a:fillRect/>
          </a:stretch>
        </p:blipFill>
        <p:spPr>
          <a:xfrm>
            <a:off x="5973914" y="3258488"/>
            <a:ext cx="5845024" cy="3460364"/>
          </a:xfrm>
          <a:prstGeom prst="rect">
            <a:avLst/>
          </a:prstGeom>
        </p:spPr>
      </p:pic>
    </p:spTree>
    <p:extLst>
      <p:ext uri="{BB962C8B-B14F-4D97-AF65-F5344CB8AC3E}">
        <p14:creationId xmlns:p14="http://schemas.microsoft.com/office/powerpoint/2010/main" val="279493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E048-1521-414E-AD54-98D54BBD59E8}"/>
              </a:ext>
            </a:extLst>
          </p:cNvPr>
          <p:cNvSpPr>
            <a:spLocks noGrp="1"/>
          </p:cNvSpPr>
          <p:nvPr>
            <p:ph type="title"/>
          </p:nvPr>
        </p:nvSpPr>
        <p:spPr>
          <a:xfrm>
            <a:off x="132522" y="0"/>
            <a:ext cx="10515600" cy="1325563"/>
          </a:xfrm>
        </p:spPr>
        <p:txBody>
          <a:bodyPr/>
          <a:lstStyle/>
          <a:p>
            <a:r>
              <a:rPr lang="en-GB" b="1" dirty="0"/>
              <a:t>SVM Model</a:t>
            </a:r>
            <a:endParaRPr lang="en-US" b="1" dirty="0"/>
          </a:p>
        </p:txBody>
      </p:sp>
      <p:sp>
        <p:nvSpPr>
          <p:cNvPr id="4" name="Rectangle 3">
            <a:extLst>
              <a:ext uri="{FF2B5EF4-FFF2-40B4-BE49-F238E27FC236}">
                <a16:creationId xmlns:a16="http://schemas.microsoft.com/office/drawing/2014/main" id="{5255CEC4-E8D6-4A91-A66A-765AAEEBDE6F}"/>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8F70EFF-8727-4681-BB7B-53174CE660CF}"/>
              </a:ext>
            </a:extLst>
          </p:cNvPr>
          <p:cNvCxnSpPr/>
          <p:nvPr/>
        </p:nvCxnSpPr>
        <p:spPr>
          <a:xfrm>
            <a:off x="106017" y="940904"/>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2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4B45-10BC-41D1-ADAF-F2AF4DD7CD8C}"/>
              </a:ext>
            </a:extLst>
          </p:cNvPr>
          <p:cNvSpPr>
            <a:spLocks noGrp="1"/>
          </p:cNvSpPr>
          <p:nvPr>
            <p:ph type="title"/>
          </p:nvPr>
        </p:nvSpPr>
        <p:spPr>
          <a:xfrm>
            <a:off x="206131" y="278122"/>
            <a:ext cx="11879852" cy="1325563"/>
          </a:xfrm>
        </p:spPr>
        <p:txBody>
          <a:bodyPr>
            <a:normAutofit/>
          </a:bodyPr>
          <a:lstStyle/>
          <a:p>
            <a:r>
              <a:rPr lang="en-GB" b="1" dirty="0"/>
              <a:t>Example: </a:t>
            </a:r>
            <a:r>
              <a:rPr lang="en-GB" sz="3600" b="1" dirty="0"/>
              <a:t>Design a Linear SVM model with the following dataset to classify positive or Negatively labelled </a:t>
            </a:r>
            <a:endParaRPr lang="en-US" sz="3600" b="1" dirty="0"/>
          </a:p>
        </p:txBody>
      </p:sp>
      <p:pic>
        <p:nvPicPr>
          <p:cNvPr id="5" name="Content Placeholder 4" descr="Text&#10;&#10;Description automatically generated">
            <a:extLst>
              <a:ext uri="{FF2B5EF4-FFF2-40B4-BE49-F238E27FC236}">
                <a16:creationId xmlns:a16="http://schemas.microsoft.com/office/drawing/2014/main" id="{00E2337F-BBEA-4D77-B6B0-3CB3B61973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458" y="3378010"/>
            <a:ext cx="6443003" cy="3067478"/>
          </a:xfrm>
        </p:spPr>
      </p:pic>
      <p:pic>
        <p:nvPicPr>
          <p:cNvPr id="6" name="Picture 5">
            <a:extLst>
              <a:ext uri="{FF2B5EF4-FFF2-40B4-BE49-F238E27FC236}">
                <a16:creationId xmlns:a16="http://schemas.microsoft.com/office/drawing/2014/main" id="{F4471506-35E8-4FCD-BAAA-1407A9C2191A}"/>
              </a:ext>
            </a:extLst>
          </p:cNvPr>
          <p:cNvPicPr>
            <a:picLocks noChangeAspect="1"/>
          </p:cNvPicPr>
          <p:nvPr/>
        </p:nvPicPr>
        <p:blipFill>
          <a:blip r:embed="rId3"/>
          <a:stretch>
            <a:fillRect/>
          </a:stretch>
        </p:blipFill>
        <p:spPr>
          <a:xfrm>
            <a:off x="6850966" y="2159629"/>
            <a:ext cx="5050302" cy="4285859"/>
          </a:xfrm>
          <a:prstGeom prst="rect">
            <a:avLst/>
          </a:prstGeom>
        </p:spPr>
      </p:pic>
      <p:sp>
        <p:nvSpPr>
          <p:cNvPr id="7" name="Rectangle 6">
            <a:extLst>
              <a:ext uri="{FF2B5EF4-FFF2-40B4-BE49-F238E27FC236}">
                <a16:creationId xmlns:a16="http://schemas.microsoft.com/office/drawing/2014/main" id="{98B89849-2E21-4323-8208-752A5BF8E313}"/>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C7703A1-E8B4-4F67-B378-78216F83BF94}"/>
              </a:ext>
            </a:extLst>
          </p:cNvPr>
          <p:cNvCxnSpPr/>
          <p:nvPr/>
        </p:nvCxnSpPr>
        <p:spPr>
          <a:xfrm>
            <a:off x="132522" y="1603685"/>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31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E5C3-F84E-410F-B433-F133ABFD22B0}"/>
              </a:ext>
            </a:extLst>
          </p:cNvPr>
          <p:cNvSpPr>
            <a:spLocks noGrp="1"/>
          </p:cNvSpPr>
          <p:nvPr>
            <p:ph type="title"/>
          </p:nvPr>
        </p:nvSpPr>
        <p:spPr>
          <a:xfrm>
            <a:off x="288722" y="126509"/>
            <a:ext cx="3034748" cy="807156"/>
          </a:xfrm>
        </p:spPr>
        <p:txBody>
          <a:bodyPr/>
          <a:lstStyle/>
          <a:p>
            <a:r>
              <a:rPr lang="en-GB" b="1" dirty="0"/>
              <a:t>Example</a:t>
            </a:r>
            <a:endParaRPr lang="en-US" b="1" dirty="0"/>
          </a:p>
        </p:txBody>
      </p:sp>
      <p:pic>
        <p:nvPicPr>
          <p:cNvPr id="9" name="Content Placeholder 8" descr="Diagram, text&#10;&#10;Description automatically generated">
            <a:extLst>
              <a:ext uri="{FF2B5EF4-FFF2-40B4-BE49-F238E27FC236}">
                <a16:creationId xmlns:a16="http://schemas.microsoft.com/office/drawing/2014/main" id="{761B1769-085E-4C34-BD9B-593126F2B7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946" y="1213419"/>
            <a:ext cx="5545060" cy="1829055"/>
          </a:xfrm>
        </p:spPr>
      </p:pic>
      <p:pic>
        <p:nvPicPr>
          <p:cNvPr id="10" name="Picture 9">
            <a:extLst>
              <a:ext uri="{FF2B5EF4-FFF2-40B4-BE49-F238E27FC236}">
                <a16:creationId xmlns:a16="http://schemas.microsoft.com/office/drawing/2014/main" id="{DE5DCF30-8162-4ABC-9C58-F602C6B607D2}"/>
              </a:ext>
            </a:extLst>
          </p:cNvPr>
          <p:cNvPicPr>
            <a:picLocks noChangeAspect="1"/>
          </p:cNvPicPr>
          <p:nvPr/>
        </p:nvPicPr>
        <p:blipFill>
          <a:blip r:embed="rId3"/>
          <a:stretch>
            <a:fillRect/>
          </a:stretch>
        </p:blipFill>
        <p:spPr>
          <a:xfrm>
            <a:off x="6428934" y="1887636"/>
            <a:ext cx="5763065" cy="4095750"/>
          </a:xfrm>
          <a:prstGeom prst="rect">
            <a:avLst/>
          </a:prstGeom>
        </p:spPr>
      </p:pic>
      <p:pic>
        <p:nvPicPr>
          <p:cNvPr id="11" name="Picture 10">
            <a:extLst>
              <a:ext uri="{FF2B5EF4-FFF2-40B4-BE49-F238E27FC236}">
                <a16:creationId xmlns:a16="http://schemas.microsoft.com/office/drawing/2014/main" id="{D0B5C32B-76DD-4E5A-BD5D-A37776E3A284}"/>
              </a:ext>
            </a:extLst>
          </p:cNvPr>
          <p:cNvPicPr>
            <a:picLocks noChangeAspect="1"/>
          </p:cNvPicPr>
          <p:nvPr/>
        </p:nvPicPr>
        <p:blipFill>
          <a:blip r:embed="rId4"/>
          <a:stretch>
            <a:fillRect/>
          </a:stretch>
        </p:blipFill>
        <p:spPr>
          <a:xfrm>
            <a:off x="665869" y="3429000"/>
            <a:ext cx="5763065" cy="2953176"/>
          </a:xfrm>
          <a:prstGeom prst="rect">
            <a:avLst/>
          </a:prstGeom>
        </p:spPr>
      </p:pic>
      <p:sp>
        <p:nvSpPr>
          <p:cNvPr id="6" name="Rectangle 5">
            <a:extLst>
              <a:ext uri="{FF2B5EF4-FFF2-40B4-BE49-F238E27FC236}">
                <a16:creationId xmlns:a16="http://schemas.microsoft.com/office/drawing/2014/main" id="{890C146A-34C2-4C2B-B41C-B96158483283}"/>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65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14DD-ECD1-42F1-9C99-7CC72FDAA18E}"/>
              </a:ext>
            </a:extLst>
          </p:cNvPr>
          <p:cNvSpPr>
            <a:spLocks noGrp="1"/>
          </p:cNvSpPr>
          <p:nvPr>
            <p:ph type="title"/>
          </p:nvPr>
        </p:nvSpPr>
        <p:spPr>
          <a:xfrm>
            <a:off x="132522" y="-19878"/>
            <a:ext cx="10515600" cy="1325563"/>
          </a:xfrm>
        </p:spPr>
        <p:txBody>
          <a:bodyPr/>
          <a:lstStyle/>
          <a:p>
            <a:r>
              <a:rPr lang="en-GB" b="1" dirty="0"/>
              <a:t>Example</a:t>
            </a:r>
            <a:endParaRPr lang="en-US" b="1" dirty="0"/>
          </a:p>
        </p:txBody>
      </p:sp>
      <p:pic>
        <p:nvPicPr>
          <p:cNvPr id="5" name="Content Placeholder 4" descr="Text&#10;&#10;Description automatically generated">
            <a:extLst>
              <a:ext uri="{FF2B5EF4-FFF2-40B4-BE49-F238E27FC236}">
                <a16:creationId xmlns:a16="http://schemas.microsoft.com/office/drawing/2014/main" id="{A3BD8386-EF6B-4DE3-9B46-0502D7A534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913" y="1491907"/>
            <a:ext cx="9978887" cy="4352302"/>
          </a:xfrm>
        </p:spPr>
      </p:pic>
      <p:sp>
        <p:nvSpPr>
          <p:cNvPr id="4" name="Rectangle 3">
            <a:extLst>
              <a:ext uri="{FF2B5EF4-FFF2-40B4-BE49-F238E27FC236}">
                <a16:creationId xmlns:a16="http://schemas.microsoft.com/office/drawing/2014/main" id="{82744AB7-098C-496B-9ED5-AE3CB96E4096}"/>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CB731C1-46E7-439C-98C8-8D6B5917199F}"/>
              </a:ext>
            </a:extLst>
          </p:cNvPr>
          <p:cNvCxnSpPr/>
          <p:nvPr/>
        </p:nvCxnSpPr>
        <p:spPr>
          <a:xfrm>
            <a:off x="106017" y="940904"/>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854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4961-B128-44A4-BE29-1CBF30A88444}"/>
              </a:ext>
            </a:extLst>
          </p:cNvPr>
          <p:cNvSpPr>
            <a:spLocks noGrp="1"/>
          </p:cNvSpPr>
          <p:nvPr>
            <p:ph type="title"/>
          </p:nvPr>
        </p:nvSpPr>
        <p:spPr>
          <a:xfrm>
            <a:off x="106017" y="0"/>
            <a:ext cx="10515600" cy="1325563"/>
          </a:xfrm>
        </p:spPr>
        <p:txBody>
          <a:bodyPr/>
          <a:lstStyle/>
          <a:p>
            <a:r>
              <a:rPr lang="en-GB" b="1" dirty="0"/>
              <a:t>Example:</a:t>
            </a:r>
            <a:endParaRPr lang="en-US" b="1" dirty="0"/>
          </a:p>
        </p:txBody>
      </p:sp>
      <p:pic>
        <p:nvPicPr>
          <p:cNvPr id="5" name="Content Placeholder 4" descr="Text&#10;&#10;Description automatically generated">
            <a:extLst>
              <a:ext uri="{FF2B5EF4-FFF2-40B4-BE49-F238E27FC236}">
                <a16:creationId xmlns:a16="http://schemas.microsoft.com/office/drawing/2014/main" id="{67F57F1A-14D3-409E-9D2A-81F74F01F8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473"/>
          <a:stretch/>
        </p:blipFill>
        <p:spPr>
          <a:xfrm>
            <a:off x="1676400" y="1452149"/>
            <a:ext cx="8839200" cy="4050832"/>
          </a:xfrm>
        </p:spPr>
      </p:pic>
      <p:sp>
        <p:nvSpPr>
          <p:cNvPr id="4" name="Rectangle 3">
            <a:extLst>
              <a:ext uri="{FF2B5EF4-FFF2-40B4-BE49-F238E27FC236}">
                <a16:creationId xmlns:a16="http://schemas.microsoft.com/office/drawing/2014/main" id="{A1EEBDA2-8E50-4478-8683-9C34CC6A29E5}"/>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0E4E3E0-6FCC-41CB-BF2D-AFA390ADF5BE}"/>
              </a:ext>
            </a:extLst>
          </p:cNvPr>
          <p:cNvCxnSpPr/>
          <p:nvPr/>
        </p:nvCxnSpPr>
        <p:spPr>
          <a:xfrm>
            <a:off x="106017" y="940904"/>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544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455B-D92D-41FE-A074-A993C428989D}"/>
              </a:ext>
            </a:extLst>
          </p:cNvPr>
          <p:cNvSpPr>
            <a:spLocks noGrp="1"/>
          </p:cNvSpPr>
          <p:nvPr>
            <p:ph type="title"/>
          </p:nvPr>
        </p:nvSpPr>
        <p:spPr>
          <a:xfrm>
            <a:off x="99391" y="40974"/>
            <a:ext cx="10515600" cy="1325563"/>
          </a:xfrm>
        </p:spPr>
        <p:txBody>
          <a:bodyPr/>
          <a:lstStyle/>
          <a:p>
            <a:r>
              <a:rPr lang="en-GB" b="1" dirty="0"/>
              <a:t>Example:</a:t>
            </a:r>
            <a:endParaRPr lang="en-US" b="1" dirty="0"/>
          </a:p>
        </p:txBody>
      </p:sp>
      <p:pic>
        <p:nvPicPr>
          <p:cNvPr id="5" name="Content Placeholder 4" descr="Chart, scatter chart&#10;&#10;Description automatically generated">
            <a:extLst>
              <a:ext uri="{FF2B5EF4-FFF2-40B4-BE49-F238E27FC236}">
                <a16:creationId xmlns:a16="http://schemas.microsoft.com/office/drawing/2014/main" id="{D1932B7D-B730-4469-9896-059A5A7772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1284" y="1848343"/>
            <a:ext cx="7943707" cy="4305901"/>
          </a:xfrm>
        </p:spPr>
      </p:pic>
      <p:sp>
        <p:nvSpPr>
          <p:cNvPr id="4" name="Rectangle 3">
            <a:extLst>
              <a:ext uri="{FF2B5EF4-FFF2-40B4-BE49-F238E27FC236}">
                <a16:creationId xmlns:a16="http://schemas.microsoft.com/office/drawing/2014/main" id="{E7114981-7A88-4893-8151-3B9B78DA2DE1}"/>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8D96881-CFBF-486F-B5FE-5432EEDCAE4D}"/>
              </a:ext>
            </a:extLst>
          </p:cNvPr>
          <p:cNvCxnSpPr/>
          <p:nvPr/>
        </p:nvCxnSpPr>
        <p:spPr>
          <a:xfrm>
            <a:off x="106017" y="940904"/>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53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0E77D-FCE4-6E26-8CC3-E2CFF704AE26}"/>
              </a:ext>
            </a:extLst>
          </p:cNvPr>
          <p:cNvSpPr>
            <a:spLocks noGrp="1"/>
          </p:cNvSpPr>
          <p:nvPr>
            <p:ph type="title"/>
          </p:nvPr>
        </p:nvSpPr>
        <p:spPr/>
        <p:txBody>
          <a:bodyPr/>
          <a:lstStyle/>
          <a:p>
            <a:r>
              <a:rPr lang="en-GB" b="1" dirty="0"/>
              <a:t>Logistic Regression</a:t>
            </a:r>
            <a:endParaRPr lang="en-IN" b="1" dirty="0"/>
          </a:p>
        </p:txBody>
      </p:sp>
      <p:sp>
        <p:nvSpPr>
          <p:cNvPr id="3" name="Content Placeholder 2">
            <a:extLst>
              <a:ext uri="{FF2B5EF4-FFF2-40B4-BE49-F238E27FC236}">
                <a16:creationId xmlns:a16="http://schemas.microsoft.com/office/drawing/2014/main" id="{DE27A903-F7CC-C21B-39DE-BA635ED643AD}"/>
              </a:ext>
            </a:extLst>
          </p:cNvPr>
          <p:cNvSpPr>
            <a:spLocks noGrp="1"/>
          </p:cNvSpPr>
          <p:nvPr>
            <p:ph idx="1"/>
          </p:nvPr>
        </p:nvSpPr>
        <p:spPr/>
        <p:txBody>
          <a:bodyPr>
            <a:normAutofit fontScale="92500" lnSpcReduction="20000"/>
          </a:bodyPr>
          <a:lstStyle/>
          <a:p>
            <a:pPr algn="just"/>
            <a:r>
              <a:rPr lang="en-GB" b="0" i="0" dirty="0">
                <a:solidFill>
                  <a:srgbClr val="000000"/>
                </a:solidFill>
                <a:effectLst/>
                <a:latin typeface="inter-regular"/>
              </a:rPr>
              <a:t>Logistic regression Supervised  Machine Learning algorithms.</a:t>
            </a:r>
          </a:p>
          <a:p>
            <a:pPr algn="just"/>
            <a:r>
              <a:rPr lang="en-GB" b="0" i="0" dirty="0">
                <a:solidFill>
                  <a:srgbClr val="000000"/>
                </a:solidFill>
                <a:effectLst/>
                <a:latin typeface="inter-regular"/>
              </a:rPr>
              <a:t>It is used for predicting the categorical dependent variable using a given set of independent variables.</a:t>
            </a:r>
          </a:p>
          <a:p>
            <a:pPr algn="just"/>
            <a:r>
              <a:rPr lang="en-GB" dirty="0">
                <a:solidFill>
                  <a:srgbClr val="000000"/>
                </a:solidFill>
                <a:latin typeface="inter-regular"/>
              </a:rPr>
              <a:t>T</a:t>
            </a:r>
            <a:r>
              <a:rPr lang="en-GB" b="0" i="0" dirty="0">
                <a:solidFill>
                  <a:srgbClr val="000000"/>
                </a:solidFill>
                <a:effectLst/>
                <a:latin typeface="inter-regular"/>
              </a:rPr>
              <a:t>he outcome must be a categorical or discrete value. It can be either Yes or No, 0 or 1, true or False, etc. but instead of giving the exact value as 0 and 1, </a:t>
            </a:r>
            <a:r>
              <a:rPr lang="en-GB" b="1" i="0" dirty="0">
                <a:solidFill>
                  <a:srgbClr val="000000"/>
                </a:solidFill>
                <a:effectLst/>
                <a:latin typeface="inter-bold"/>
              </a:rPr>
              <a:t>it gives the probabilistic values which lie between 0 and 1</a:t>
            </a:r>
            <a:r>
              <a:rPr lang="en-GB" b="0" i="0" dirty="0">
                <a:solidFill>
                  <a:srgbClr val="000000"/>
                </a:solidFill>
                <a:effectLst/>
                <a:latin typeface="inter-regular"/>
              </a:rPr>
              <a:t>.</a:t>
            </a:r>
          </a:p>
          <a:p>
            <a:pPr algn="just">
              <a:buFont typeface="Arial" panose="020B0604020202020204" pitchFamily="34" charset="0"/>
              <a:buChar char="•"/>
            </a:pPr>
            <a:r>
              <a:rPr lang="en-GB" b="0" i="0" dirty="0">
                <a:solidFill>
                  <a:srgbClr val="000000"/>
                </a:solidFill>
                <a:effectLst/>
                <a:latin typeface="inter-regular"/>
              </a:rPr>
              <a:t>Logistic Regression is much similar to the Linear Regression except that how they are used. Linear Regression is used for solving Regression problems, whereas </a:t>
            </a:r>
            <a:r>
              <a:rPr lang="en-GB" b="1" i="0" dirty="0">
                <a:solidFill>
                  <a:srgbClr val="000000"/>
                </a:solidFill>
                <a:effectLst/>
                <a:latin typeface="inter-bold"/>
              </a:rPr>
              <a:t>Logistic regression is used for solving the classification problems</a:t>
            </a:r>
            <a:r>
              <a:rPr lang="en-GB" b="0" i="0" dirty="0">
                <a:solidFill>
                  <a:srgbClr val="000000"/>
                </a:solidFill>
                <a:effectLst/>
                <a:latin typeface="inter-regular"/>
              </a:rPr>
              <a:t>.</a:t>
            </a:r>
          </a:p>
          <a:p>
            <a:pPr algn="just">
              <a:buFont typeface="Arial" panose="020B0604020202020204" pitchFamily="34" charset="0"/>
              <a:buChar char="•"/>
            </a:pPr>
            <a:r>
              <a:rPr lang="en-GB" b="0" i="0" dirty="0">
                <a:solidFill>
                  <a:srgbClr val="000000"/>
                </a:solidFill>
                <a:effectLst/>
                <a:latin typeface="inter-regular"/>
              </a:rPr>
              <a:t>In Logistic regression, instead of fitting a regression line, we fit an "S" shaped logistic function, which predicts two maximum values (0 or 1).</a:t>
            </a:r>
          </a:p>
          <a:p>
            <a:pPr algn="just"/>
            <a:endParaRPr lang="en-IN" dirty="0"/>
          </a:p>
        </p:txBody>
      </p:sp>
      <p:sp>
        <p:nvSpPr>
          <p:cNvPr id="4" name="Slide Number Placeholder 3">
            <a:extLst>
              <a:ext uri="{FF2B5EF4-FFF2-40B4-BE49-F238E27FC236}">
                <a16:creationId xmlns:a16="http://schemas.microsoft.com/office/drawing/2014/main" id="{2FF3215A-63EE-6AA9-D7B9-2F98C5BA9D25}"/>
              </a:ext>
            </a:extLst>
          </p:cNvPr>
          <p:cNvSpPr>
            <a:spLocks noGrp="1"/>
          </p:cNvSpPr>
          <p:nvPr>
            <p:ph type="sldNum" sz="quarter" idx="12"/>
          </p:nvPr>
        </p:nvSpPr>
        <p:spPr/>
        <p:txBody>
          <a:bodyPr/>
          <a:lstStyle/>
          <a:p>
            <a:fld id="{6AB24656-B012-45D0-BC9B-3633C89ACECD}" type="slidenum">
              <a:rPr lang="en-US" smtClean="0"/>
              <a:t>3</a:t>
            </a:fld>
            <a:endParaRPr lang="en-US"/>
          </a:p>
        </p:txBody>
      </p:sp>
    </p:spTree>
    <p:extLst>
      <p:ext uri="{BB962C8B-B14F-4D97-AF65-F5344CB8AC3E}">
        <p14:creationId xmlns:p14="http://schemas.microsoft.com/office/powerpoint/2010/main" val="2764410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medium confidence">
            <a:extLst>
              <a:ext uri="{FF2B5EF4-FFF2-40B4-BE49-F238E27FC236}">
                <a16:creationId xmlns:a16="http://schemas.microsoft.com/office/drawing/2014/main" id="{B24A70DF-D4AE-40C0-8F79-090A896EC6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27" t="4398" r="8695" b="5574"/>
          <a:stretch/>
        </p:blipFill>
        <p:spPr>
          <a:xfrm>
            <a:off x="2377440" y="1049306"/>
            <a:ext cx="8273639" cy="5570178"/>
          </a:xfrm>
        </p:spPr>
      </p:pic>
      <p:sp>
        <p:nvSpPr>
          <p:cNvPr id="4" name="Title 1">
            <a:extLst>
              <a:ext uri="{FF2B5EF4-FFF2-40B4-BE49-F238E27FC236}">
                <a16:creationId xmlns:a16="http://schemas.microsoft.com/office/drawing/2014/main" id="{73FB3703-F64B-413D-97F3-F4770B9B2CA1}"/>
              </a:ext>
            </a:extLst>
          </p:cNvPr>
          <p:cNvSpPr>
            <a:spLocks noGrp="1"/>
          </p:cNvSpPr>
          <p:nvPr>
            <p:ph type="title"/>
          </p:nvPr>
        </p:nvSpPr>
        <p:spPr>
          <a:xfrm>
            <a:off x="120748" y="10869"/>
            <a:ext cx="10515600" cy="1325563"/>
          </a:xfrm>
        </p:spPr>
        <p:txBody>
          <a:bodyPr/>
          <a:lstStyle/>
          <a:p>
            <a:r>
              <a:rPr lang="en-GB" b="1" dirty="0"/>
              <a:t>Non-Linear SVM : Example 1</a:t>
            </a:r>
            <a:endParaRPr lang="en-US" b="1" dirty="0"/>
          </a:p>
        </p:txBody>
      </p:sp>
      <p:sp>
        <p:nvSpPr>
          <p:cNvPr id="6" name="Rectangle 5">
            <a:extLst>
              <a:ext uri="{FF2B5EF4-FFF2-40B4-BE49-F238E27FC236}">
                <a16:creationId xmlns:a16="http://schemas.microsoft.com/office/drawing/2014/main" id="{0B075522-A55F-4868-AE97-C6CF2C6F8D73}"/>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9A3C38D-5400-4481-AC3A-95FE4EF9D2E3}"/>
              </a:ext>
            </a:extLst>
          </p:cNvPr>
          <p:cNvCxnSpPr/>
          <p:nvPr/>
        </p:nvCxnSpPr>
        <p:spPr>
          <a:xfrm>
            <a:off x="106017" y="940904"/>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687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084EE2B5-EF37-471A-A541-51EA9B05AF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868557"/>
            <a:ext cx="6546574" cy="2781460"/>
          </a:xfrm>
        </p:spPr>
      </p:pic>
      <p:pic>
        <p:nvPicPr>
          <p:cNvPr id="6" name="Picture 5">
            <a:extLst>
              <a:ext uri="{FF2B5EF4-FFF2-40B4-BE49-F238E27FC236}">
                <a16:creationId xmlns:a16="http://schemas.microsoft.com/office/drawing/2014/main" id="{604E6134-BFC6-4748-A31C-67C7660DB1BE}"/>
              </a:ext>
            </a:extLst>
          </p:cNvPr>
          <p:cNvPicPr>
            <a:picLocks noChangeAspect="1"/>
          </p:cNvPicPr>
          <p:nvPr/>
        </p:nvPicPr>
        <p:blipFill>
          <a:blip r:embed="rId3"/>
          <a:stretch>
            <a:fillRect/>
          </a:stretch>
        </p:blipFill>
        <p:spPr>
          <a:xfrm>
            <a:off x="6331889" y="1465862"/>
            <a:ext cx="5256908" cy="4310246"/>
          </a:xfrm>
          <a:prstGeom prst="rect">
            <a:avLst/>
          </a:prstGeom>
        </p:spPr>
      </p:pic>
      <p:sp>
        <p:nvSpPr>
          <p:cNvPr id="7" name="Rectangle 6">
            <a:extLst>
              <a:ext uri="{FF2B5EF4-FFF2-40B4-BE49-F238E27FC236}">
                <a16:creationId xmlns:a16="http://schemas.microsoft.com/office/drawing/2014/main" id="{839E1705-ECF2-41B2-BADC-ABB8875EA017}"/>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6EDE4C-3020-40FA-AD25-8DACCD049708}"/>
              </a:ext>
            </a:extLst>
          </p:cNvPr>
          <p:cNvSpPr txBox="1">
            <a:spLocks/>
          </p:cNvSpPr>
          <p:nvPr/>
        </p:nvSpPr>
        <p:spPr>
          <a:xfrm>
            <a:off x="248836" y="-36770"/>
            <a:ext cx="12115884" cy="172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 Example 2: </a:t>
            </a:r>
            <a:endParaRPr lang="en-US" b="1" dirty="0"/>
          </a:p>
          <a:p>
            <a:r>
              <a:rPr lang="en-GB" sz="3500" dirty="0"/>
              <a:t>Design a Non-Linear SVM to classify Blue or Red classes with given data</a:t>
            </a:r>
            <a:endParaRPr lang="en-US" sz="3500" dirty="0"/>
          </a:p>
        </p:txBody>
      </p:sp>
    </p:spTree>
    <p:extLst>
      <p:ext uri="{BB962C8B-B14F-4D97-AF65-F5344CB8AC3E}">
        <p14:creationId xmlns:p14="http://schemas.microsoft.com/office/powerpoint/2010/main" val="258049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CF567-B5B1-4226-93EE-518C19632F2C}"/>
              </a:ext>
            </a:extLst>
          </p:cNvPr>
          <p:cNvSpPr>
            <a:spLocks noGrp="1"/>
          </p:cNvSpPr>
          <p:nvPr>
            <p:ph type="title"/>
          </p:nvPr>
        </p:nvSpPr>
        <p:spPr>
          <a:xfrm>
            <a:off x="106017" y="-13252"/>
            <a:ext cx="10515600" cy="1325563"/>
          </a:xfrm>
        </p:spPr>
        <p:txBody>
          <a:bodyPr/>
          <a:lstStyle/>
          <a:p>
            <a:r>
              <a:rPr lang="en-GB" b="1" dirty="0"/>
              <a:t>Example</a:t>
            </a:r>
            <a:endParaRPr lang="en-US" b="1" dirty="0"/>
          </a:p>
        </p:txBody>
      </p:sp>
      <p:pic>
        <p:nvPicPr>
          <p:cNvPr id="5" name="Content Placeholder 4" descr="Text&#10;&#10;Description automatically generated">
            <a:extLst>
              <a:ext uri="{FF2B5EF4-FFF2-40B4-BE49-F238E27FC236}">
                <a16:creationId xmlns:a16="http://schemas.microsoft.com/office/drawing/2014/main" id="{569FAB42-C86E-45F5-9185-1282B7A239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009" y="1391478"/>
            <a:ext cx="9316277" cy="4319792"/>
          </a:xfrm>
        </p:spPr>
      </p:pic>
      <p:sp>
        <p:nvSpPr>
          <p:cNvPr id="4" name="Rectangle 3">
            <a:extLst>
              <a:ext uri="{FF2B5EF4-FFF2-40B4-BE49-F238E27FC236}">
                <a16:creationId xmlns:a16="http://schemas.microsoft.com/office/drawing/2014/main" id="{EDF5E663-4E72-40F7-AB36-4C2138C120A1}"/>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CE5FDF0-BF50-41A5-9A77-A999014FB45B}"/>
              </a:ext>
            </a:extLst>
          </p:cNvPr>
          <p:cNvCxnSpPr/>
          <p:nvPr/>
        </p:nvCxnSpPr>
        <p:spPr>
          <a:xfrm>
            <a:off x="106017" y="940904"/>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02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E5596-1404-4C3A-B71D-10C9FD939941}"/>
              </a:ext>
            </a:extLst>
          </p:cNvPr>
          <p:cNvSpPr>
            <a:spLocks noGrp="1"/>
          </p:cNvSpPr>
          <p:nvPr>
            <p:ph type="title"/>
          </p:nvPr>
        </p:nvSpPr>
        <p:spPr>
          <a:xfrm>
            <a:off x="53009" y="0"/>
            <a:ext cx="10515600" cy="1325563"/>
          </a:xfrm>
        </p:spPr>
        <p:txBody>
          <a:bodyPr/>
          <a:lstStyle/>
          <a:p>
            <a:r>
              <a:rPr lang="en-GB" b="1" dirty="0"/>
              <a:t>Example</a:t>
            </a:r>
            <a:endParaRPr lang="en-US" b="1" dirty="0"/>
          </a:p>
        </p:txBody>
      </p:sp>
      <p:pic>
        <p:nvPicPr>
          <p:cNvPr id="5" name="Content Placeholder 4" descr="Text, letter&#10;&#10;Description automatically generated">
            <a:extLst>
              <a:ext uri="{FF2B5EF4-FFF2-40B4-BE49-F238E27FC236}">
                <a16:creationId xmlns:a16="http://schemas.microsoft.com/office/drawing/2014/main" id="{1F3FC10A-65D2-44D5-8F7D-9C518B1E65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7496" y="1630017"/>
            <a:ext cx="9303026" cy="4181279"/>
          </a:xfrm>
        </p:spPr>
      </p:pic>
      <p:sp>
        <p:nvSpPr>
          <p:cNvPr id="4" name="Rectangle 3">
            <a:extLst>
              <a:ext uri="{FF2B5EF4-FFF2-40B4-BE49-F238E27FC236}">
                <a16:creationId xmlns:a16="http://schemas.microsoft.com/office/drawing/2014/main" id="{511DE15E-C7E3-4137-BC8E-AF08CBBA9AB6}"/>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7989967-3A31-45E0-80D5-33E8FB333145}"/>
              </a:ext>
            </a:extLst>
          </p:cNvPr>
          <p:cNvCxnSpPr/>
          <p:nvPr/>
        </p:nvCxnSpPr>
        <p:spPr>
          <a:xfrm>
            <a:off x="106017" y="940904"/>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130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59E3-07D9-49E4-B9FF-FCDA14764725}"/>
              </a:ext>
            </a:extLst>
          </p:cNvPr>
          <p:cNvSpPr>
            <a:spLocks noGrp="1"/>
          </p:cNvSpPr>
          <p:nvPr>
            <p:ph type="title"/>
          </p:nvPr>
        </p:nvSpPr>
        <p:spPr>
          <a:xfrm>
            <a:off x="132522" y="-48453"/>
            <a:ext cx="10515600" cy="1325563"/>
          </a:xfrm>
        </p:spPr>
        <p:txBody>
          <a:bodyPr/>
          <a:lstStyle/>
          <a:p>
            <a:r>
              <a:rPr lang="en-GB" b="1" dirty="0"/>
              <a:t>Example</a:t>
            </a:r>
            <a:endParaRPr lang="en-US" b="1" dirty="0"/>
          </a:p>
        </p:txBody>
      </p:sp>
      <p:pic>
        <p:nvPicPr>
          <p:cNvPr id="5" name="Content Placeholder 4" descr="Chart, scatter chart&#10;&#10;Description automatically generated">
            <a:extLst>
              <a:ext uri="{FF2B5EF4-FFF2-40B4-BE49-F238E27FC236}">
                <a16:creationId xmlns:a16="http://schemas.microsoft.com/office/drawing/2014/main" id="{B703008A-BA56-400E-ACBC-C8ACA3BE1B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7521" y="1829291"/>
            <a:ext cx="6496957" cy="4344006"/>
          </a:xfrm>
        </p:spPr>
      </p:pic>
      <p:sp>
        <p:nvSpPr>
          <p:cNvPr id="4" name="Rectangle 3">
            <a:extLst>
              <a:ext uri="{FF2B5EF4-FFF2-40B4-BE49-F238E27FC236}">
                <a16:creationId xmlns:a16="http://schemas.microsoft.com/office/drawing/2014/main" id="{FCD3382A-A023-4E74-A88C-CDAD8ACF8E67}"/>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12FE7AC-21C2-4BD7-AB10-1082608B5F47}"/>
              </a:ext>
            </a:extLst>
          </p:cNvPr>
          <p:cNvCxnSpPr/>
          <p:nvPr/>
        </p:nvCxnSpPr>
        <p:spPr>
          <a:xfrm>
            <a:off x="106017" y="940904"/>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31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6798E-315A-4650-AEBC-8DBDA982EC0C}"/>
              </a:ext>
            </a:extLst>
          </p:cNvPr>
          <p:cNvSpPr>
            <a:spLocks noGrp="1"/>
          </p:cNvSpPr>
          <p:nvPr>
            <p:ph type="title"/>
          </p:nvPr>
        </p:nvSpPr>
        <p:spPr>
          <a:xfrm>
            <a:off x="250052" y="0"/>
            <a:ext cx="10515600" cy="1325563"/>
          </a:xfrm>
        </p:spPr>
        <p:txBody>
          <a:bodyPr/>
          <a:lstStyle/>
          <a:p>
            <a:r>
              <a:rPr lang="en-GB" b="1" dirty="0"/>
              <a:t>Example</a:t>
            </a:r>
            <a:endParaRPr lang="en-US" b="1" dirty="0"/>
          </a:p>
        </p:txBody>
      </p:sp>
      <p:pic>
        <p:nvPicPr>
          <p:cNvPr id="5" name="Content Placeholder 4" descr="Text&#10;&#10;Description automatically generated">
            <a:extLst>
              <a:ext uri="{FF2B5EF4-FFF2-40B4-BE49-F238E27FC236}">
                <a16:creationId xmlns:a16="http://schemas.microsoft.com/office/drawing/2014/main" id="{64E315B6-4852-42E7-9240-1E14C7692BB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579"/>
          <a:stretch/>
        </p:blipFill>
        <p:spPr>
          <a:xfrm>
            <a:off x="250052" y="1455066"/>
            <a:ext cx="6110991" cy="2441074"/>
          </a:xfrm>
        </p:spPr>
      </p:pic>
      <p:pic>
        <p:nvPicPr>
          <p:cNvPr id="8" name="Picture 7">
            <a:extLst>
              <a:ext uri="{FF2B5EF4-FFF2-40B4-BE49-F238E27FC236}">
                <a16:creationId xmlns:a16="http://schemas.microsoft.com/office/drawing/2014/main" id="{D0F76A83-E49D-4438-961B-790DEAA698D3}"/>
              </a:ext>
            </a:extLst>
          </p:cNvPr>
          <p:cNvPicPr>
            <a:picLocks noChangeAspect="1"/>
          </p:cNvPicPr>
          <p:nvPr/>
        </p:nvPicPr>
        <p:blipFill>
          <a:blip r:embed="rId3"/>
          <a:stretch>
            <a:fillRect/>
          </a:stretch>
        </p:blipFill>
        <p:spPr>
          <a:xfrm>
            <a:off x="5049079" y="3309730"/>
            <a:ext cx="6997148" cy="3334801"/>
          </a:xfrm>
          <a:prstGeom prst="rect">
            <a:avLst/>
          </a:prstGeom>
        </p:spPr>
      </p:pic>
      <p:sp>
        <p:nvSpPr>
          <p:cNvPr id="6" name="Rectangle 5">
            <a:extLst>
              <a:ext uri="{FF2B5EF4-FFF2-40B4-BE49-F238E27FC236}">
                <a16:creationId xmlns:a16="http://schemas.microsoft.com/office/drawing/2014/main" id="{A5DA4F0F-41FD-49D6-A498-7151E353E1F0}"/>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BB334E5-84D6-4BCA-975B-B37816651861}"/>
              </a:ext>
            </a:extLst>
          </p:cNvPr>
          <p:cNvCxnSpPr/>
          <p:nvPr/>
        </p:nvCxnSpPr>
        <p:spPr>
          <a:xfrm>
            <a:off x="106017" y="940904"/>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705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CBE7-E492-4D34-B843-7475C6AB516B}"/>
              </a:ext>
            </a:extLst>
          </p:cNvPr>
          <p:cNvSpPr>
            <a:spLocks noGrp="1"/>
          </p:cNvSpPr>
          <p:nvPr>
            <p:ph type="title"/>
          </p:nvPr>
        </p:nvSpPr>
        <p:spPr>
          <a:xfrm>
            <a:off x="132522" y="-219178"/>
            <a:ext cx="10515600" cy="1325563"/>
          </a:xfrm>
        </p:spPr>
        <p:txBody>
          <a:bodyPr/>
          <a:lstStyle/>
          <a:p>
            <a:r>
              <a:rPr lang="en-GB" b="1" dirty="0"/>
              <a:t>Example</a:t>
            </a:r>
            <a:endParaRPr lang="en-US" b="1" dirty="0"/>
          </a:p>
        </p:txBody>
      </p:sp>
      <p:pic>
        <p:nvPicPr>
          <p:cNvPr id="5" name="Content Placeholder 4" descr="Text&#10;&#10;Description automatically generated">
            <a:extLst>
              <a:ext uri="{FF2B5EF4-FFF2-40B4-BE49-F238E27FC236}">
                <a16:creationId xmlns:a16="http://schemas.microsoft.com/office/drawing/2014/main" id="{B41B4B70-7103-40A0-945A-0304250812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59" y="2597427"/>
            <a:ext cx="7047914" cy="3457914"/>
          </a:xfrm>
        </p:spPr>
      </p:pic>
      <p:pic>
        <p:nvPicPr>
          <p:cNvPr id="6" name="Picture 5">
            <a:extLst>
              <a:ext uri="{FF2B5EF4-FFF2-40B4-BE49-F238E27FC236}">
                <a16:creationId xmlns:a16="http://schemas.microsoft.com/office/drawing/2014/main" id="{EBEEDE89-E060-4468-A42A-E27985892417}"/>
              </a:ext>
            </a:extLst>
          </p:cNvPr>
          <p:cNvPicPr>
            <a:picLocks noChangeAspect="1"/>
          </p:cNvPicPr>
          <p:nvPr/>
        </p:nvPicPr>
        <p:blipFill>
          <a:blip r:embed="rId3"/>
          <a:stretch>
            <a:fillRect/>
          </a:stretch>
        </p:blipFill>
        <p:spPr>
          <a:xfrm>
            <a:off x="6313743" y="501346"/>
            <a:ext cx="5073748" cy="3679002"/>
          </a:xfrm>
          <a:prstGeom prst="rect">
            <a:avLst/>
          </a:prstGeom>
        </p:spPr>
      </p:pic>
      <p:sp>
        <p:nvSpPr>
          <p:cNvPr id="7" name="Rectangle 6">
            <a:extLst>
              <a:ext uri="{FF2B5EF4-FFF2-40B4-BE49-F238E27FC236}">
                <a16:creationId xmlns:a16="http://schemas.microsoft.com/office/drawing/2014/main" id="{443CC174-FF7F-4076-B5A5-4FBA60C81586}"/>
              </a:ext>
            </a:extLst>
          </p:cNvPr>
          <p:cNvSpPr/>
          <p:nvPr/>
        </p:nvSpPr>
        <p:spPr>
          <a:xfrm>
            <a:off x="106017" y="119270"/>
            <a:ext cx="11953461" cy="6599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47F6C72-163A-448B-B242-B4B0CB90B711}"/>
              </a:ext>
            </a:extLst>
          </p:cNvPr>
          <p:cNvCxnSpPr/>
          <p:nvPr/>
        </p:nvCxnSpPr>
        <p:spPr>
          <a:xfrm>
            <a:off x="106017" y="940904"/>
            <a:ext cx="11953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391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ECB8EA-8A0A-49F9-973A-F36756DAF0EE}"/>
              </a:ext>
            </a:extLst>
          </p:cNvPr>
          <p:cNvSpPr>
            <a:spLocks noGrp="1"/>
          </p:cNvSpPr>
          <p:nvPr>
            <p:ph type="subTitle" idx="1"/>
          </p:nvPr>
        </p:nvSpPr>
        <p:spPr>
          <a:xfrm>
            <a:off x="264160" y="269558"/>
            <a:ext cx="9144000" cy="807402"/>
          </a:xfrm>
        </p:spPr>
        <p:txBody>
          <a:bodyPr>
            <a:normAutofit/>
          </a:bodyPr>
          <a:lstStyle/>
          <a:p>
            <a:r>
              <a:rPr lang="en-GB" sz="4400" b="1" dirty="0"/>
              <a:t>Ensemble Algorithms: Random forest</a:t>
            </a:r>
          </a:p>
        </p:txBody>
      </p:sp>
      <p:sp>
        <p:nvSpPr>
          <p:cNvPr id="4" name="Slide Number Placeholder 3">
            <a:extLst>
              <a:ext uri="{FF2B5EF4-FFF2-40B4-BE49-F238E27FC236}">
                <a16:creationId xmlns:a16="http://schemas.microsoft.com/office/drawing/2014/main" id="{12DD3739-6B35-4BF2-A1F7-1961751A4F02}"/>
              </a:ext>
            </a:extLst>
          </p:cNvPr>
          <p:cNvSpPr>
            <a:spLocks noGrp="1"/>
          </p:cNvSpPr>
          <p:nvPr>
            <p:ph type="sldNum" sz="quarter" idx="12"/>
          </p:nvPr>
        </p:nvSpPr>
        <p:spPr/>
        <p:txBody>
          <a:bodyPr/>
          <a:lstStyle/>
          <a:p>
            <a:fld id="{361A9AFC-801F-4763-A8B5-F83A92A5C7F5}" type="slidenum">
              <a:rPr lang="en-US" smtClean="0"/>
              <a:t>37</a:t>
            </a:fld>
            <a:endParaRPr lang="en-US"/>
          </a:p>
        </p:txBody>
      </p:sp>
      <p:sp>
        <p:nvSpPr>
          <p:cNvPr id="7" name="Rectangle 6">
            <a:extLst>
              <a:ext uri="{FF2B5EF4-FFF2-40B4-BE49-F238E27FC236}">
                <a16:creationId xmlns:a16="http://schemas.microsoft.com/office/drawing/2014/main" id="{A802BFAC-AEA1-4E6E-9473-7105BB71609F}"/>
              </a:ext>
            </a:extLst>
          </p:cNvPr>
          <p:cNvSpPr/>
          <p:nvPr/>
        </p:nvSpPr>
        <p:spPr>
          <a:xfrm>
            <a:off x="132522" y="106017"/>
            <a:ext cx="11953461" cy="6615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702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7CF15-657F-3ADB-16DA-BA61C7CC25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B90BD-7CF3-7E0B-B4C6-8910D3DE7FB9}"/>
              </a:ext>
            </a:extLst>
          </p:cNvPr>
          <p:cNvSpPr>
            <a:spLocks noGrp="1"/>
          </p:cNvSpPr>
          <p:nvPr>
            <p:ph type="title"/>
          </p:nvPr>
        </p:nvSpPr>
        <p:spPr>
          <a:xfrm>
            <a:off x="374373" y="-252413"/>
            <a:ext cx="10515600" cy="1325563"/>
          </a:xfrm>
        </p:spPr>
        <p:txBody>
          <a:bodyPr/>
          <a:lstStyle/>
          <a:p>
            <a:r>
              <a:rPr lang="en-GB" b="1" dirty="0"/>
              <a:t>Decision tree: Its issues? </a:t>
            </a:r>
            <a:endParaRPr lang="en-US" b="1" dirty="0"/>
          </a:p>
        </p:txBody>
      </p:sp>
      <p:sp>
        <p:nvSpPr>
          <p:cNvPr id="3" name="Content Placeholder 2">
            <a:extLst>
              <a:ext uri="{FF2B5EF4-FFF2-40B4-BE49-F238E27FC236}">
                <a16:creationId xmlns:a16="http://schemas.microsoft.com/office/drawing/2014/main" id="{2E7803BF-B4C4-AC8D-C6BB-A539F8E4E615}"/>
              </a:ext>
            </a:extLst>
          </p:cNvPr>
          <p:cNvSpPr>
            <a:spLocks noGrp="1"/>
          </p:cNvSpPr>
          <p:nvPr>
            <p:ph idx="1"/>
          </p:nvPr>
        </p:nvSpPr>
        <p:spPr>
          <a:xfrm>
            <a:off x="500268" y="596973"/>
            <a:ext cx="10515600" cy="1140387"/>
          </a:xfrm>
        </p:spPr>
        <p:txBody>
          <a:bodyPr>
            <a:normAutofit/>
          </a:bodyPr>
          <a:lstStyle/>
          <a:p>
            <a:pPr algn="just"/>
            <a:endParaRPr lang="en-US" dirty="0"/>
          </a:p>
          <a:p>
            <a:pPr marL="0" indent="0" algn="just">
              <a:buNone/>
            </a:pPr>
            <a:r>
              <a:rPr lang="en-US" b="1" i="0" dirty="0">
                <a:effectLst/>
              </a:rPr>
              <a:t>Overfitting the data: High variance, low bias</a:t>
            </a:r>
          </a:p>
          <a:p>
            <a:pPr algn="just"/>
            <a:endParaRPr lang="en-US" dirty="0"/>
          </a:p>
        </p:txBody>
      </p:sp>
      <p:sp>
        <p:nvSpPr>
          <p:cNvPr id="5" name="Slide Number Placeholder 4">
            <a:extLst>
              <a:ext uri="{FF2B5EF4-FFF2-40B4-BE49-F238E27FC236}">
                <a16:creationId xmlns:a16="http://schemas.microsoft.com/office/drawing/2014/main" id="{05C65D83-7101-869F-A15D-793A1EC48208}"/>
              </a:ext>
            </a:extLst>
          </p:cNvPr>
          <p:cNvSpPr>
            <a:spLocks noGrp="1"/>
          </p:cNvSpPr>
          <p:nvPr>
            <p:ph type="sldNum" sz="quarter" idx="12"/>
          </p:nvPr>
        </p:nvSpPr>
        <p:spPr/>
        <p:txBody>
          <a:bodyPr/>
          <a:lstStyle/>
          <a:p>
            <a:fld id="{361A9AFC-801F-4763-A8B5-F83A92A5C7F5}" type="slidenum">
              <a:rPr lang="en-US" smtClean="0"/>
              <a:t>38</a:t>
            </a:fld>
            <a:endParaRPr lang="en-US"/>
          </a:p>
        </p:txBody>
      </p:sp>
      <p:pic>
        <p:nvPicPr>
          <p:cNvPr id="4" name="Picture 3">
            <a:extLst>
              <a:ext uri="{FF2B5EF4-FFF2-40B4-BE49-F238E27FC236}">
                <a16:creationId xmlns:a16="http://schemas.microsoft.com/office/drawing/2014/main" id="{EF604B4E-445F-9A9D-C928-EEA6D1D1FADC}"/>
              </a:ext>
            </a:extLst>
          </p:cNvPr>
          <p:cNvPicPr>
            <a:picLocks noChangeAspect="1"/>
          </p:cNvPicPr>
          <p:nvPr/>
        </p:nvPicPr>
        <p:blipFill rotWithShape="1">
          <a:blip r:embed="rId2"/>
          <a:srcRect l="13335" t="21830" r="19653" b="14621"/>
          <a:stretch/>
        </p:blipFill>
        <p:spPr>
          <a:xfrm>
            <a:off x="374372" y="1829704"/>
            <a:ext cx="5721627" cy="4134216"/>
          </a:xfrm>
          <a:prstGeom prst="rect">
            <a:avLst/>
          </a:prstGeom>
        </p:spPr>
      </p:pic>
      <p:sp>
        <p:nvSpPr>
          <p:cNvPr id="6" name="Rectangle 5">
            <a:extLst>
              <a:ext uri="{FF2B5EF4-FFF2-40B4-BE49-F238E27FC236}">
                <a16:creationId xmlns:a16="http://schemas.microsoft.com/office/drawing/2014/main" id="{4F02D83E-8A11-8BDD-3880-17BDC4385DE1}"/>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1F4DACF-0BEE-8A53-224D-DB23C6FD9936}"/>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50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16803-CC5A-1ABB-D9DA-F3E16FC0E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4995B-F77F-4A43-4A62-64AEAD29A493}"/>
              </a:ext>
            </a:extLst>
          </p:cNvPr>
          <p:cNvSpPr>
            <a:spLocks noGrp="1"/>
          </p:cNvSpPr>
          <p:nvPr>
            <p:ph type="title"/>
          </p:nvPr>
        </p:nvSpPr>
        <p:spPr>
          <a:xfrm>
            <a:off x="92761" y="0"/>
            <a:ext cx="10515600" cy="855403"/>
          </a:xfrm>
        </p:spPr>
        <p:txBody>
          <a:bodyPr/>
          <a:lstStyle/>
          <a:p>
            <a:r>
              <a:rPr lang="en-GB" b="1" dirty="0"/>
              <a:t>Why Random forest? </a:t>
            </a:r>
            <a:endParaRPr lang="en-US" b="1" dirty="0"/>
          </a:p>
        </p:txBody>
      </p:sp>
      <p:sp>
        <p:nvSpPr>
          <p:cNvPr id="3" name="Content Placeholder 2">
            <a:extLst>
              <a:ext uri="{FF2B5EF4-FFF2-40B4-BE49-F238E27FC236}">
                <a16:creationId xmlns:a16="http://schemas.microsoft.com/office/drawing/2014/main" id="{DB8726B3-E73B-AF5F-064D-889FE96ACFE6}"/>
              </a:ext>
            </a:extLst>
          </p:cNvPr>
          <p:cNvSpPr>
            <a:spLocks noGrp="1"/>
          </p:cNvSpPr>
          <p:nvPr>
            <p:ph idx="1"/>
          </p:nvPr>
        </p:nvSpPr>
        <p:spPr>
          <a:xfrm>
            <a:off x="306452" y="1003631"/>
            <a:ext cx="10088217" cy="1569975"/>
          </a:xfrm>
        </p:spPr>
        <p:txBody>
          <a:bodyPr>
            <a:normAutofit/>
          </a:bodyPr>
          <a:lstStyle/>
          <a:p>
            <a:pPr algn="just"/>
            <a:r>
              <a:rPr lang="en-GB" sz="2400" dirty="0"/>
              <a:t>Random reduces high variance in the Decision tree.</a:t>
            </a:r>
          </a:p>
          <a:p>
            <a:pPr algn="just"/>
            <a:r>
              <a:rPr lang="en-GB" sz="2400" dirty="0"/>
              <a:t>A Random forest is an ensemble learning method where multiple decision trees are constructed, trained by the Bagging method and then they are merged to get a more accurate prediction.</a:t>
            </a:r>
          </a:p>
        </p:txBody>
      </p:sp>
      <p:sp>
        <p:nvSpPr>
          <p:cNvPr id="4" name="Slide Number Placeholder 3">
            <a:extLst>
              <a:ext uri="{FF2B5EF4-FFF2-40B4-BE49-F238E27FC236}">
                <a16:creationId xmlns:a16="http://schemas.microsoft.com/office/drawing/2014/main" id="{957C2DDD-E3A7-0109-8885-806EDB9CEA7A}"/>
              </a:ext>
            </a:extLst>
          </p:cNvPr>
          <p:cNvSpPr>
            <a:spLocks noGrp="1"/>
          </p:cNvSpPr>
          <p:nvPr>
            <p:ph type="sldNum" sz="quarter" idx="12"/>
          </p:nvPr>
        </p:nvSpPr>
        <p:spPr/>
        <p:txBody>
          <a:bodyPr/>
          <a:lstStyle/>
          <a:p>
            <a:fld id="{361A9AFC-801F-4763-A8B5-F83A92A5C7F5}" type="slidenum">
              <a:rPr lang="en-US" smtClean="0"/>
              <a:t>39</a:t>
            </a:fld>
            <a:endParaRPr lang="en-US"/>
          </a:p>
        </p:txBody>
      </p:sp>
      <p:sp>
        <p:nvSpPr>
          <p:cNvPr id="5" name="Rectangle 4">
            <a:extLst>
              <a:ext uri="{FF2B5EF4-FFF2-40B4-BE49-F238E27FC236}">
                <a16:creationId xmlns:a16="http://schemas.microsoft.com/office/drawing/2014/main" id="{3525303B-286B-24CF-13D6-488584CF04D4}"/>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EBDC479-8C10-E47F-49A6-3FB9E45AAD81}"/>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846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BDD9-5273-666A-4FA1-A46484BC1B9D}"/>
              </a:ext>
            </a:extLst>
          </p:cNvPr>
          <p:cNvSpPr>
            <a:spLocks noGrp="1"/>
          </p:cNvSpPr>
          <p:nvPr>
            <p:ph type="title"/>
          </p:nvPr>
        </p:nvSpPr>
        <p:spPr>
          <a:xfrm>
            <a:off x="157480" y="0"/>
            <a:ext cx="10515600" cy="1026795"/>
          </a:xfrm>
        </p:spPr>
        <p:txBody>
          <a:bodyPr>
            <a:normAutofit fontScale="90000"/>
          </a:bodyPr>
          <a:lstStyle/>
          <a:p>
            <a:r>
              <a:rPr lang="en-GB" b="0" i="0" dirty="0">
                <a:solidFill>
                  <a:srgbClr val="610B4B"/>
                </a:solidFill>
                <a:effectLst/>
                <a:latin typeface="erdana"/>
              </a:rPr>
              <a:t>Logistic Function (Sigmoid Function):</a:t>
            </a:r>
            <a:br>
              <a:rPr lang="en-GB" b="0" i="0" dirty="0">
                <a:solidFill>
                  <a:srgbClr val="610B4B"/>
                </a:solidFill>
                <a:effectLst/>
                <a:latin typeface="erdana"/>
              </a:rPr>
            </a:br>
            <a:endParaRPr lang="en-IN" dirty="0"/>
          </a:p>
        </p:txBody>
      </p:sp>
      <p:sp>
        <p:nvSpPr>
          <p:cNvPr id="3" name="Content Placeholder 2">
            <a:extLst>
              <a:ext uri="{FF2B5EF4-FFF2-40B4-BE49-F238E27FC236}">
                <a16:creationId xmlns:a16="http://schemas.microsoft.com/office/drawing/2014/main" id="{26EB2C7D-ABCB-5658-4ABA-166499E8ABA9}"/>
              </a:ext>
            </a:extLst>
          </p:cNvPr>
          <p:cNvSpPr>
            <a:spLocks noGrp="1"/>
          </p:cNvSpPr>
          <p:nvPr>
            <p:ph idx="1"/>
          </p:nvPr>
        </p:nvSpPr>
        <p:spPr>
          <a:xfrm>
            <a:off x="694083" y="519272"/>
            <a:ext cx="10515600" cy="2335291"/>
          </a:xfrm>
        </p:spPr>
        <p:txBody>
          <a:bodyPr>
            <a:normAutofit/>
          </a:bodyPr>
          <a:lstStyle/>
          <a:p>
            <a:pPr algn="just">
              <a:buFont typeface="Arial" panose="020B0604020202020204" pitchFamily="34" charset="0"/>
              <a:buChar char="•"/>
            </a:pPr>
            <a:r>
              <a:rPr lang="en-GB" b="0" i="0" dirty="0">
                <a:solidFill>
                  <a:srgbClr val="000000"/>
                </a:solidFill>
                <a:effectLst/>
                <a:latin typeface="inter-regular"/>
              </a:rPr>
              <a:t>The sigmoid function is a mathematical function used to map the predicted values to probabilities.</a:t>
            </a:r>
          </a:p>
          <a:p>
            <a:pPr algn="just">
              <a:buFont typeface="Arial" panose="020B0604020202020204" pitchFamily="34" charset="0"/>
              <a:buChar char="•"/>
            </a:pPr>
            <a:r>
              <a:rPr lang="en-GB" b="0" i="0" dirty="0">
                <a:solidFill>
                  <a:srgbClr val="000000"/>
                </a:solidFill>
                <a:effectLst/>
                <a:latin typeface="inter-regular"/>
              </a:rPr>
              <a:t>It maps any real value into another value within a range of 0 and 1.</a:t>
            </a:r>
          </a:p>
          <a:p>
            <a:pPr algn="just">
              <a:buFont typeface="Arial" panose="020B0604020202020204" pitchFamily="34" charset="0"/>
              <a:buChar char="•"/>
            </a:pPr>
            <a:r>
              <a:rPr lang="en-GB" b="0" i="0" dirty="0">
                <a:solidFill>
                  <a:srgbClr val="000000"/>
                </a:solidFill>
                <a:effectLst/>
                <a:latin typeface="inter-regular"/>
              </a:rPr>
              <a:t>Curve like the "S" form. The S-form curve is called the Sigmoid function or the logistic function.</a:t>
            </a:r>
          </a:p>
          <a:p>
            <a:pPr algn="just"/>
            <a:endParaRPr lang="en-IN" dirty="0"/>
          </a:p>
        </p:txBody>
      </p:sp>
      <p:sp>
        <p:nvSpPr>
          <p:cNvPr id="4" name="Slide Number Placeholder 3">
            <a:extLst>
              <a:ext uri="{FF2B5EF4-FFF2-40B4-BE49-F238E27FC236}">
                <a16:creationId xmlns:a16="http://schemas.microsoft.com/office/drawing/2014/main" id="{68FC2B64-4325-F5DF-F3AE-F2730226A6CC}"/>
              </a:ext>
            </a:extLst>
          </p:cNvPr>
          <p:cNvSpPr>
            <a:spLocks noGrp="1"/>
          </p:cNvSpPr>
          <p:nvPr>
            <p:ph type="sldNum" sz="quarter" idx="12"/>
          </p:nvPr>
        </p:nvSpPr>
        <p:spPr/>
        <p:txBody>
          <a:bodyPr/>
          <a:lstStyle/>
          <a:p>
            <a:fld id="{6AB24656-B012-45D0-BC9B-3633C89ACECD}" type="slidenum">
              <a:rPr lang="en-US" smtClean="0"/>
              <a:t>4</a:t>
            </a:fld>
            <a:endParaRPr lang="en-US"/>
          </a:p>
        </p:txBody>
      </p:sp>
      <p:pic>
        <p:nvPicPr>
          <p:cNvPr id="5" name="Picture 4">
            <a:extLst>
              <a:ext uri="{FF2B5EF4-FFF2-40B4-BE49-F238E27FC236}">
                <a16:creationId xmlns:a16="http://schemas.microsoft.com/office/drawing/2014/main" id="{C46EE17A-6424-77D5-1305-FA114D6759E0}"/>
              </a:ext>
            </a:extLst>
          </p:cNvPr>
          <p:cNvPicPr>
            <a:picLocks noChangeAspect="1"/>
          </p:cNvPicPr>
          <p:nvPr/>
        </p:nvPicPr>
        <p:blipFill>
          <a:blip r:embed="rId2"/>
          <a:stretch>
            <a:fillRect/>
          </a:stretch>
        </p:blipFill>
        <p:spPr>
          <a:xfrm>
            <a:off x="2590800" y="2956560"/>
            <a:ext cx="7010400" cy="3382168"/>
          </a:xfrm>
          <a:prstGeom prst="rect">
            <a:avLst/>
          </a:prstGeom>
        </p:spPr>
      </p:pic>
    </p:spTree>
    <p:extLst>
      <p:ext uri="{BB962C8B-B14F-4D97-AF65-F5344CB8AC3E}">
        <p14:creationId xmlns:p14="http://schemas.microsoft.com/office/powerpoint/2010/main" val="2224291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1CAB0-5634-A4E2-DBBE-50742F3E9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78320-D25B-369E-6946-C5C96CEACA45}"/>
              </a:ext>
            </a:extLst>
          </p:cNvPr>
          <p:cNvSpPr>
            <a:spLocks noGrp="1"/>
          </p:cNvSpPr>
          <p:nvPr>
            <p:ph type="title"/>
          </p:nvPr>
        </p:nvSpPr>
        <p:spPr>
          <a:xfrm>
            <a:off x="238539" y="135835"/>
            <a:ext cx="10515600" cy="1431235"/>
          </a:xfrm>
        </p:spPr>
        <p:txBody>
          <a:bodyPr/>
          <a:lstStyle/>
          <a:p>
            <a:r>
              <a:rPr lang="en-GB" b="1" i="0" dirty="0">
                <a:effectLst/>
              </a:rPr>
              <a:t>Random Forest</a:t>
            </a:r>
            <a:br>
              <a:rPr lang="en-GB" b="1" i="0" dirty="0">
                <a:effectLst/>
              </a:rPr>
            </a:br>
            <a:endParaRPr lang="en-US" b="1" dirty="0"/>
          </a:p>
        </p:txBody>
      </p:sp>
      <p:sp>
        <p:nvSpPr>
          <p:cNvPr id="4" name="Slide Number Placeholder 3">
            <a:extLst>
              <a:ext uri="{FF2B5EF4-FFF2-40B4-BE49-F238E27FC236}">
                <a16:creationId xmlns:a16="http://schemas.microsoft.com/office/drawing/2014/main" id="{0AA1F988-34F1-8BE5-62A1-B5460A4A38D2}"/>
              </a:ext>
            </a:extLst>
          </p:cNvPr>
          <p:cNvSpPr>
            <a:spLocks noGrp="1"/>
          </p:cNvSpPr>
          <p:nvPr>
            <p:ph type="sldNum" sz="quarter" idx="12"/>
          </p:nvPr>
        </p:nvSpPr>
        <p:spPr/>
        <p:txBody>
          <a:bodyPr/>
          <a:lstStyle/>
          <a:p>
            <a:fld id="{361A9AFC-801F-4763-A8B5-F83A92A5C7F5}" type="slidenum">
              <a:rPr lang="en-US" smtClean="0"/>
              <a:t>40</a:t>
            </a:fld>
            <a:endParaRPr lang="en-US"/>
          </a:p>
        </p:txBody>
      </p:sp>
      <p:sp>
        <p:nvSpPr>
          <p:cNvPr id="5" name="Rectangle 4">
            <a:extLst>
              <a:ext uri="{FF2B5EF4-FFF2-40B4-BE49-F238E27FC236}">
                <a16:creationId xmlns:a16="http://schemas.microsoft.com/office/drawing/2014/main" id="{45646745-C39D-1AF7-4A16-5C184DC34963}"/>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B48AEB9-DAF6-0F7E-089F-7F6C5F061958}"/>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1EAD4B8-BC3E-661E-11CC-11E7E7A70B31}"/>
              </a:ext>
            </a:extLst>
          </p:cNvPr>
          <p:cNvPicPr>
            <a:picLocks noChangeAspect="1"/>
          </p:cNvPicPr>
          <p:nvPr/>
        </p:nvPicPr>
        <p:blipFill>
          <a:blip r:embed="rId2"/>
          <a:stretch>
            <a:fillRect/>
          </a:stretch>
        </p:blipFill>
        <p:spPr>
          <a:xfrm>
            <a:off x="755374" y="901149"/>
            <a:ext cx="10893287" cy="5579164"/>
          </a:xfrm>
          <a:prstGeom prst="rect">
            <a:avLst/>
          </a:prstGeom>
        </p:spPr>
      </p:pic>
    </p:spTree>
    <p:extLst>
      <p:ext uri="{BB962C8B-B14F-4D97-AF65-F5344CB8AC3E}">
        <p14:creationId xmlns:p14="http://schemas.microsoft.com/office/powerpoint/2010/main" val="3695924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AA371-5408-A4BC-9C5B-BCBF44D60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43D0C0-2AEE-2F99-7F2F-E183BDB489B5}"/>
              </a:ext>
            </a:extLst>
          </p:cNvPr>
          <p:cNvSpPr>
            <a:spLocks noGrp="1"/>
          </p:cNvSpPr>
          <p:nvPr>
            <p:ph type="title"/>
          </p:nvPr>
        </p:nvSpPr>
        <p:spPr>
          <a:xfrm>
            <a:off x="109330" y="206099"/>
            <a:ext cx="10515600" cy="773443"/>
          </a:xfrm>
        </p:spPr>
        <p:txBody>
          <a:bodyPr>
            <a:normAutofit/>
          </a:bodyPr>
          <a:lstStyle/>
          <a:p>
            <a:r>
              <a:rPr lang="en-GB" b="1" dirty="0"/>
              <a:t>Example of random forest with majority voting </a:t>
            </a:r>
            <a:endParaRPr lang="en-US" b="1" dirty="0"/>
          </a:p>
        </p:txBody>
      </p:sp>
      <p:pic>
        <p:nvPicPr>
          <p:cNvPr id="5" name="Content Placeholder 4">
            <a:extLst>
              <a:ext uri="{FF2B5EF4-FFF2-40B4-BE49-F238E27FC236}">
                <a16:creationId xmlns:a16="http://schemas.microsoft.com/office/drawing/2014/main" id="{6C3A90CC-DB09-3DC5-18A2-FC6CECE085FF}"/>
              </a:ext>
            </a:extLst>
          </p:cNvPr>
          <p:cNvPicPr>
            <a:picLocks noGrp="1" noChangeAspect="1"/>
          </p:cNvPicPr>
          <p:nvPr>
            <p:ph idx="1"/>
          </p:nvPr>
        </p:nvPicPr>
        <p:blipFill>
          <a:blip r:embed="rId2"/>
          <a:stretch>
            <a:fillRect/>
          </a:stretch>
        </p:blipFill>
        <p:spPr>
          <a:xfrm>
            <a:off x="838200" y="2264898"/>
            <a:ext cx="4814486" cy="3340771"/>
          </a:xfrm>
        </p:spPr>
      </p:pic>
      <p:sp>
        <p:nvSpPr>
          <p:cNvPr id="4" name="Slide Number Placeholder 3">
            <a:extLst>
              <a:ext uri="{FF2B5EF4-FFF2-40B4-BE49-F238E27FC236}">
                <a16:creationId xmlns:a16="http://schemas.microsoft.com/office/drawing/2014/main" id="{9B24E8A7-5660-D887-C740-08C2751C7D25}"/>
              </a:ext>
            </a:extLst>
          </p:cNvPr>
          <p:cNvSpPr>
            <a:spLocks noGrp="1"/>
          </p:cNvSpPr>
          <p:nvPr>
            <p:ph type="sldNum" sz="quarter" idx="12"/>
          </p:nvPr>
        </p:nvSpPr>
        <p:spPr/>
        <p:txBody>
          <a:bodyPr/>
          <a:lstStyle/>
          <a:p>
            <a:fld id="{361A9AFC-801F-4763-A8B5-F83A92A5C7F5}" type="slidenum">
              <a:rPr lang="en-US" smtClean="0"/>
              <a:t>41</a:t>
            </a:fld>
            <a:endParaRPr lang="en-US"/>
          </a:p>
        </p:txBody>
      </p:sp>
      <p:pic>
        <p:nvPicPr>
          <p:cNvPr id="3" name="Picture 2">
            <a:extLst>
              <a:ext uri="{FF2B5EF4-FFF2-40B4-BE49-F238E27FC236}">
                <a16:creationId xmlns:a16="http://schemas.microsoft.com/office/drawing/2014/main" id="{1829DE2F-E7D2-5A6E-7F6A-7FB7C9BC4B37}"/>
              </a:ext>
            </a:extLst>
          </p:cNvPr>
          <p:cNvPicPr>
            <a:picLocks noChangeAspect="1"/>
          </p:cNvPicPr>
          <p:nvPr/>
        </p:nvPicPr>
        <p:blipFill>
          <a:blip r:embed="rId3"/>
          <a:stretch>
            <a:fillRect/>
          </a:stretch>
        </p:blipFill>
        <p:spPr>
          <a:xfrm>
            <a:off x="6539314" y="2363372"/>
            <a:ext cx="4814485" cy="3340771"/>
          </a:xfrm>
          <a:prstGeom prst="rect">
            <a:avLst/>
          </a:prstGeom>
        </p:spPr>
      </p:pic>
      <p:sp>
        <p:nvSpPr>
          <p:cNvPr id="6" name="Rectangle 5">
            <a:extLst>
              <a:ext uri="{FF2B5EF4-FFF2-40B4-BE49-F238E27FC236}">
                <a16:creationId xmlns:a16="http://schemas.microsoft.com/office/drawing/2014/main" id="{A4917BA9-7DE9-1FED-9187-6865347CDA56}"/>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FCCC6AB-38A8-05D5-5C4E-E4DDFB1DD5D4}"/>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149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38CA-E865-444A-99B2-65CCBAE63EC3}"/>
              </a:ext>
            </a:extLst>
          </p:cNvPr>
          <p:cNvSpPr>
            <a:spLocks noGrp="1"/>
          </p:cNvSpPr>
          <p:nvPr>
            <p:ph type="title"/>
          </p:nvPr>
        </p:nvSpPr>
        <p:spPr>
          <a:xfrm>
            <a:off x="106016" y="-4529"/>
            <a:ext cx="10515600" cy="947064"/>
          </a:xfrm>
        </p:spPr>
        <p:txBody>
          <a:bodyPr/>
          <a:lstStyle/>
          <a:p>
            <a:r>
              <a:rPr lang="en-GB" b="1" dirty="0"/>
              <a:t>Ensemble Algorithms</a:t>
            </a:r>
            <a:endParaRPr lang="en-US" b="1" dirty="0"/>
          </a:p>
        </p:txBody>
      </p:sp>
      <p:sp>
        <p:nvSpPr>
          <p:cNvPr id="3" name="Content Placeholder 2">
            <a:extLst>
              <a:ext uri="{FF2B5EF4-FFF2-40B4-BE49-F238E27FC236}">
                <a16:creationId xmlns:a16="http://schemas.microsoft.com/office/drawing/2014/main" id="{35F79623-4B40-4FBE-86A6-5A216C818845}"/>
              </a:ext>
            </a:extLst>
          </p:cNvPr>
          <p:cNvSpPr>
            <a:spLocks noGrp="1"/>
          </p:cNvSpPr>
          <p:nvPr>
            <p:ph idx="1"/>
          </p:nvPr>
        </p:nvSpPr>
        <p:spPr>
          <a:xfrm>
            <a:off x="1394791" y="1343818"/>
            <a:ext cx="9720471" cy="5070234"/>
          </a:xfrm>
        </p:spPr>
        <p:txBody>
          <a:bodyPr>
            <a:noAutofit/>
          </a:bodyPr>
          <a:lstStyle/>
          <a:p>
            <a:pPr marL="0" indent="0">
              <a:buNone/>
            </a:pPr>
            <a:r>
              <a:rPr lang="en-GB" sz="2000" b="0" i="0" dirty="0">
                <a:effectLst/>
              </a:rPr>
              <a:t>These algorithms  combines the decisions from multiple models to improve the overall performance. </a:t>
            </a:r>
          </a:p>
          <a:p>
            <a:pPr marL="0" indent="0">
              <a:buNone/>
            </a:pPr>
            <a:r>
              <a:rPr lang="en-US" altLang="en-US" sz="2000" dirty="0"/>
              <a:t>This approach allows the production of better predictive performance compared to a single model. </a:t>
            </a:r>
          </a:p>
          <a:p>
            <a:pPr marL="0" indent="0">
              <a:buNone/>
            </a:pPr>
            <a:r>
              <a:rPr lang="en-US" altLang="en-US" sz="2000" b="1" dirty="0"/>
              <a:t>Advantage :</a:t>
            </a:r>
            <a:r>
              <a:rPr lang="en-US" altLang="en-US" sz="2000" dirty="0"/>
              <a:t> Improvement in predictive accuracy.</a:t>
            </a:r>
            <a:br>
              <a:rPr lang="en-US" altLang="en-US" sz="2000" dirty="0"/>
            </a:br>
            <a:r>
              <a:rPr lang="en-US" altLang="en-US" sz="2000" b="1" dirty="0"/>
              <a:t>Disadvantage :</a:t>
            </a:r>
            <a:r>
              <a:rPr lang="en-US" altLang="en-US" sz="2000" dirty="0"/>
              <a:t> It is difficult to understand an ensemble of classifiers.</a:t>
            </a:r>
          </a:p>
          <a:p>
            <a:pPr>
              <a:buFont typeface="+mj-lt"/>
              <a:buAutoNum type="arabicPeriod"/>
            </a:pPr>
            <a:r>
              <a:rPr lang="en-US" sz="2000" b="1" i="0" dirty="0">
                <a:effectLst/>
              </a:rPr>
              <a:t>Basic Ensemble Techniques</a:t>
            </a:r>
            <a:br>
              <a:rPr lang="en-US" sz="2000" b="0" i="0" dirty="0">
                <a:effectLst/>
              </a:rPr>
            </a:br>
            <a:r>
              <a:rPr lang="en-US" sz="2000" b="0" i="0" dirty="0">
                <a:effectLst/>
              </a:rPr>
              <a:t>	Max Voting, Averaging, Weighted Average</a:t>
            </a:r>
          </a:p>
          <a:p>
            <a:pPr marL="0" indent="0">
              <a:buNone/>
            </a:pPr>
            <a:r>
              <a:rPr lang="en-US" sz="2000" b="0" i="0" dirty="0">
                <a:effectLst/>
              </a:rPr>
              <a:t>2. </a:t>
            </a:r>
            <a:r>
              <a:rPr lang="en-US" sz="2000" b="1" i="0" dirty="0">
                <a:effectLst/>
              </a:rPr>
              <a:t>Advanced Ensemble Techniques</a:t>
            </a:r>
            <a:br>
              <a:rPr lang="en-US" sz="2000" b="0" i="0" dirty="0">
                <a:effectLst/>
              </a:rPr>
            </a:br>
            <a:r>
              <a:rPr lang="en-US" sz="2000" b="0" i="0" dirty="0">
                <a:effectLst/>
              </a:rPr>
              <a:t>	Stacking, Blending, Bagging, Boosting</a:t>
            </a:r>
          </a:p>
          <a:p>
            <a:pPr marL="0" indent="0">
              <a:buNone/>
            </a:pPr>
            <a:r>
              <a:rPr lang="en-US" sz="2000" b="0" i="0" dirty="0">
                <a:effectLst/>
              </a:rPr>
              <a:t>3. </a:t>
            </a:r>
            <a:r>
              <a:rPr lang="en-US" sz="2000" b="1" i="0" dirty="0">
                <a:effectLst/>
              </a:rPr>
              <a:t>Algorithms based on Bagging and Boosting</a:t>
            </a:r>
            <a:br>
              <a:rPr lang="en-US" sz="2000" b="0" i="0" dirty="0">
                <a:effectLst/>
              </a:rPr>
            </a:br>
            <a:r>
              <a:rPr lang="en-US" sz="2000" b="0" i="0" dirty="0">
                <a:effectLst/>
              </a:rPr>
              <a:t>	Bagging : 	Bagging meta-estimator</a:t>
            </a:r>
            <a:br>
              <a:rPr lang="en-US" sz="2000" b="0" i="0" dirty="0">
                <a:effectLst/>
              </a:rPr>
            </a:br>
            <a:r>
              <a:rPr lang="en-US" sz="2000" b="0" i="0" dirty="0">
                <a:effectLst/>
              </a:rPr>
              <a:t>			</a:t>
            </a:r>
            <a:r>
              <a:rPr lang="en-US" sz="2000" b="1" i="0" dirty="0">
                <a:effectLst/>
              </a:rPr>
              <a:t>Random Forest</a:t>
            </a:r>
            <a:br>
              <a:rPr lang="en-US" sz="2000" b="0" i="0" dirty="0">
                <a:effectLst/>
              </a:rPr>
            </a:br>
            <a:r>
              <a:rPr lang="en-US" sz="2000" b="0" i="0" dirty="0">
                <a:effectLst/>
              </a:rPr>
              <a:t>	Boosting: </a:t>
            </a:r>
            <a:r>
              <a:rPr lang="en-US" sz="2000" dirty="0"/>
              <a:t>	</a:t>
            </a:r>
            <a:r>
              <a:rPr lang="en-US" sz="2000" b="0" i="0" dirty="0">
                <a:effectLst/>
              </a:rPr>
              <a:t>AdaBoost ,GBM, 	XGB, Light GBM, 	</a:t>
            </a:r>
            <a:r>
              <a:rPr lang="en-US" sz="2000" b="0" i="0" dirty="0" err="1">
                <a:effectLst/>
              </a:rPr>
              <a:t>CatBoost</a:t>
            </a:r>
            <a:endParaRPr lang="en-US" sz="2000" b="0" i="0" dirty="0">
              <a:effectLst/>
            </a:endParaRPr>
          </a:p>
          <a:p>
            <a:endParaRPr lang="en-US" sz="2000" dirty="0"/>
          </a:p>
        </p:txBody>
      </p:sp>
      <p:sp>
        <p:nvSpPr>
          <p:cNvPr id="6" name="Slide Number Placeholder 5">
            <a:extLst>
              <a:ext uri="{FF2B5EF4-FFF2-40B4-BE49-F238E27FC236}">
                <a16:creationId xmlns:a16="http://schemas.microsoft.com/office/drawing/2014/main" id="{481CD823-79D6-44C2-A7DE-CD97AF56B23E}"/>
              </a:ext>
            </a:extLst>
          </p:cNvPr>
          <p:cNvSpPr>
            <a:spLocks noGrp="1"/>
          </p:cNvSpPr>
          <p:nvPr>
            <p:ph type="sldNum" sz="quarter" idx="12"/>
          </p:nvPr>
        </p:nvSpPr>
        <p:spPr/>
        <p:txBody>
          <a:bodyPr/>
          <a:lstStyle/>
          <a:p>
            <a:fld id="{361A9AFC-801F-4763-A8B5-F83A92A5C7F5}" type="slidenum">
              <a:rPr lang="en-US" smtClean="0"/>
              <a:t>42</a:t>
            </a:fld>
            <a:endParaRPr lang="en-US"/>
          </a:p>
        </p:txBody>
      </p:sp>
      <p:sp>
        <p:nvSpPr>
          <p:cNvPr id="5" name="Rectangle 4">
            <a:extLst>
              <a:ext uri="{FF2B5EF4-FFF2-40B4-BE49-F238E27FC236}">
                <a16:creationId xmlns:a16="http://schemas.microsoft.com/office/drawing/2014/main" id="{F5E26587-74C7-48EB-B5EC-544571C25C0D}"/>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5735595-696B-42A7-A071-E02AA0BCEFDF}"/>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94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70FC-73AE-4EEA-84A9-2BF7FC7007F3}"/>
              </a:ext>
            </a:extLst>
          </p:cNvPr>
          <p:cNvSpPr>
            <a:spLocks noGrp="1"/>
          </p:cNvSpPr>
          <p:nvPr>
            <p:ph type="title"/>
          </p:nvPr>
        </p:nvSpPr>
        <p:spPr>
          <a:xfrm>
            <a:off x="135835" y="113335"/>
            <a:ext cx="10515600" cy="721764"/>
          </a:xfrm>
        </p:spPr>
        <p:txBody>
          <a:bodyPr/>
          <a:lstStyle/>
          <a:p>
            <a:r>
              <a:rPr lang="en-US" b="1" i="0" dirty="0">
                <a:effectLst/>
              </a:rPr>
              <a:t>Why do ensembles work?</a:t>
            </a:r>
            <a:endParaRPr lang="en-US" dirty="0"/>
          </a:p>
        </p:txBody>
      </p:sp>
      <p:sp>
        <p:nvSpPr>
          <p:cNvPr id="3" name="Content Placeholder 2">
            <a:extLst>
              <a:ext uri="{FF2B5EF4-FFF2-40B4-BE49-F238E27FC236}">
                <a16:creationId xmlns:a16="http://schemas.microsoft.com/office/drawing/2014/main" id="{68345F4B-64E2-4B83-9664-256A7A997A13}"/>
              </a:ext>
            </a:extLst>
          </p:cNvPr>
          <p:cNvSpPr>
            <a:spLocks noGrp="1"/>
          </p:cNvSpPr>
          <p:nvPr>
            <p:ph idx="1"/>
          </p:nvPr>
        </p:nvSpPr>
        <p:spPr>
          <a:xfrm>
            <a:off x="1222513" y="1420055"/>
            <a:ext cx="9273209" cy="4351338"/>
          </a:xfrm>
        </p:spPr>
        <p:txBody>
          <a:bodyPr>
            <a:noAutofit/>
          </a:bodyPr>
          <a:lstStyle/>
          <a:p>
            <a:pPr marL="0" indent="0" fontAlgn="base">
              <a:buNone/>
            </a:pPr>
            <a:r>
              <a:rPr lang="en-GB" sz="2400" b="1" i="0" dirty="0">
                <a:effectLst/>
              </a:rPr>
              <a:t>It address the following problems</a:t>
            </a:r>
          </a:p>
          <a:p>
            <a:pPr fontAlgn="base">
              <a:buFont typeface="Arial" panose="020B0604020202020204" pitchFamily="34" charset="0"/>
              <a:buChar char="•"/>
            </a:pPr>
            <a:r>
              <a:rPr lang="en-GB" sz="2400" b="1" i="0" dirty="0">
                <a:effectLst/>
              </a:rPr>
              <a:t>Statistical Problem </a:t>
            </a:r>
            <a:br>
              <a:rPr lang="en-GB" sz="2400" b="0" i="0" dirty="0">
                <a:effectLst/>
              </a:rPr>
            </a:br>
            <a:r>
              <a:rPr lang="en-GB" sz="2400" b="0" i="0" dirty="0">
                <a:effectLst/>
              </a:rPr>
              <a:t>The Computational Problem arises when the learning algorithm cannot guarantees finding the best hypothesis.</a:t>
            </a:r>
          </a:p>
          <a:p>
            <a:pPr marL="0" indent="0" fontAlgn="base">
              <a:buNone/>
            </a:pPr>
            <a:endParaRPr lang="en-GB" sz="2400" b="0" i="0" dirty="0">
              <a:effectLst/>
            </a:endParaRPr>
          </a:p>
          <a:p>
            <a:pPr fontAlgn="base">
              <a:buFont typeface="Arial" panose="020B0604020202020204" pitchFamily="34" charset="0"/>
              <a:buChar char="•"/>
            </a:pPr>
            <a:r>
              <a:rPr lang="en-GB" sz="2400" b="1" i="0" dirty="0">
                <a:effectLst/>
              </a:rPr>
              <a:t>Representational Problem </a:t>
            </a:r>
            <a:br>
              <a:rPr lang="en-GB" sz="2400" b="0" i="0" dirty="0">
                <a:effectLst/>
              </a:rPr>
            </a:br>
            <a:r>
              <a:rPr lang="en-GB" sz="2400" b="0" i="0" dirty="0">
                <a:effectLst/>
              </a:rPr>
              <a:t>The Representational Problem arises when the hypothesis space does not contain any good approximation of the target class(es).</a:t>
            </a:r>
          </a:p>
          <a:p>
            <a:pPr marL="0" indent="0">
              <a:buNone/>
            </a:pPr>
            <a:endParaRPr lang="en-US" sz="2400" dirty="0"/>
          </a:p>
        </p:txBody>
      </p:sp>
      <p:sp>
        <p:nvSpPr>
          <p:cNvPr id="4" name="Slide Number Placeholder 3">
            <a:extLst>
              <a:ext uri="{FF2B5EF4-FFF2-40B4-BE49-F238E27FC236}">
                <a16:creationId xmlns:a16="http://schemas.microsoft.com/office/drawing/2014/main" id="{A567CC73-F163-47D7-9BA4-5F51F1FAD923}"/>
              </a:ext>
            </a:extLst>
          </p:cNvPr>
          <p:cNvSpPr>
            <a:spLocks noGrp="1"/>
          </p:cNvSpPr>
          <p:nvPr>
            <p:ph type="sldNum" sz="quarter" idx="12"/>
          </p:nvPr>
        </p:nvSpPr>
        <p:spPr/>
        <p:txBody>
          <a:bodyPr/>
          <a:lstStyle/>
          <a:p>
            <a:fld id="{361A9AFC-801F-4763-A8B5-F83A92A5C7F5}" type="slidenum">
              <a:rPr lang="en-US" smtClean="0"/>
              <a:t>43</a:t>
            </a:fld>
            <a:endParaRPr lang="en-US"/>
          </a:p>
        </p:txBody>
      </p:sp>
      <p:sp>
        <p:nvSpPr>
          <p:cNvPr id="5" name="Rectangle 4">
            <a:extLst>
              <a:ext uri="{FF2B5EF4-FFF2-40B4-BE49-F238E27FC236}">
                <a16:creationId xmlns:a16="http://schemas.microsoft.com/office/drawing/2014/main" id="{EF407E37-27D4-4260-89FF-80EAD2A4058D}"/>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BA038C4-91FE-4E5F-9729-50BF8050D57A}"/>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780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1C92-87AF-42D9-9321-4FB49FE51535}"/>
              </a:ext>
            </a:extLst>
          </p:cNvPr>
          <p:cNvSpPr>
            <a:spLocks noGrp="1"/>
          </p:cNvSpPr>
          <p:nvPr>
            <p:ph type="title"/>
          </p:nvPr>
        </p:nvSpPr>
        <p:spPr>
          <a:xfrm>
            <a:off x="255104" y="223777"/>
            <a:ext cx="10515600" cy="253116"/>
          </a:xfrm>
        </p:spPr>
        <p:txBody>
          <a:bodyPr>
            <a:normAutofit fontScale="90000"/>
          </a:bodyPr>
          <a:lstStyle/>
          <a:p>
            <a:r>
              <a:rPr lang="en-GB" b="1" dirty="0">
                <a:effectLst/>
              </a:rPr>
              <a:t>Types of ensemble method</a:t>
            </a:r>
            <a:endParaRPr lang="en-US" b="1" dirty="0"/>
          </a:p>
        </p:txBody>
      </p:sp>
      <p:sp>
        <p:nvSpPr>
          <p:cNvPr id="3" name="Content Placeholder 2">
            <a:extLst>
              <a:ext uri="{FF2B5EF4-FFF2-40B4-BE49-F238E27FC236}">
                <a16:creationId xmlns:a16="http://schemas.microsoft.com/office/drawing/2014/main" id="{5E468558-62E5-4A60-BFB4-1970971C3108}"/>
              </a:ext>
            </a:extLst>
          </p:cNvPr>
          <p:cNvSpPr>
            <a:spLocks noGrp="1"/>
          </p:cNvSpPr>
          <p:nvPr>
            <p:ph idx="1"/>
          </p:nvPr>
        </p:nvSpPr>
        <p:spPr>
          <a:xfrm>
            <a:off x="838200" y="1253331"/>
            <a:ext cx="10515600" cy="4351338"/>
          </a:xfrm>
        </p:spPr>
        <p:txBody>
          <a:bodyPr>
            <a:noAutofit/>
          </a:bodyPr>
          <a:lstStyle/>
          <a:p>
            <a:pPr marL="0" indent="0" algn="just">
              <a:buNone/>
            </a:pPr>
            <a:endParaRPr lang="en-GB" sz="2400" i="0" dirty="0">
              <a:effectLst/>
            </a:endParaRPr>
          </a:p>
          <a:p>
            <a:pPr marL="0" indent="0" algn="just">
              <a:buNone/>
            </a:pPr>
            <a:r>
              <a:rPr lang="en-GB" sz="2400" i="0" dirty="0">
                <a:effectLst/>
              </a:rPr>
              <a:t>There are many ensemble techniques available, but we will discuss about the below two most widely used methods:</a:t>
            </a:r>
          </a:p>
          <a:p>
            <a:pPr marL="0" indent="0" algn="just">
              <a:buNone/>
            </a:pPr>
            <a:r>
              <a:rPr lang="en-GB" sz="2400" b="1" i="0" dirty="0">
                <a:effectLst/>
              </a:rPr>
              <a:t>		1. Bagging</a:t>
            </a:r>
          </a:p>
          <a:p>
            <a:pPr marL="0" indent="0" algn="just">
              <a:buNone/>
            </a:pPr>
            <a:r>
              <a:rPr lang="en-GB" sz="2400" b="1" i="0" dirty="0">
                <a:effectLst/>
              </a:rPr>
              <a:t>		2. Boosting</a:t>
            </a:r>
          </a:p>
          <a:p>
            <a:pPr marL="0" indent="0" algn="just">
              <a:buNone/>
            </a:pPr>
            <a:r>
              <a:rPr lang="en-GB" sz="2400" i="0" dirty="0">
                <a:effectLst/>
              </a:rPr>
              <a:t>Let us first understand the similarities and differences between both terminologies.</a:t>
            </a:r>
          </a:p>
          <a:p>
            <a:pPr algn="just"/>
            <a:r>
              <a:rPr lang="en-GB" sz="2400" i="0" dirty="0">
                <a:effectLst/>
              </a:rPr>
              <a:t>Both the methods can be used for classification (discrete output) and regression (continuous output) problems.</a:t>
            </a:r>
          </a:p>
          <a:p>
            <a:pPr algn="just"/>
            <a:r>
              <a:rPr lang="en-GB" sz="2400" i="0" dirty="0">
                <a:effectLst/>
              </a:rPr>
              <a:t>­Both methods are better in performance compared to single models as they aggregate the output of all the weak learners via voting thereby leading to more accuracy in the predictions.</a:t>
            </a:r>
          </a:p>
          <a:p>
            <a:pPr algn="just"/>
            <a:endParaRPr lang="en-US" sz="2400" dirty="0"/>
          </a:p>
        </p:txBody>
      </p:sp>
      <p:sp>
        <p:nvSpPr>
          <p:cNvPr id="4" name="Slide Number Placeholder 3">
            <a:extLst>
              <a:ext uri="{FF2B5EF4-FFF2-40B4-BE49-F238E27FC236}">
                <a16:creationId xmlns:a16="http://schemas.microsoft.com/office/drawing/2014/main" id="{ACF5ED05-700C-47C5-BBF2-44C5372F25B9}"/>
              </a:ext>
            </a:extLst>
          </p:cNvPr>
          <p:cNvSpPr>
            <a:spLocks noGrp="1"/>
          </p:cNvSpPr>
          <p:nvPr>
            <p:ph type="sldNum" sz="quarter" idx="12"/>
          </p:nvPr>
        </p:nvSpPr>
        <p:spPr/>
        <p:txBody>
          <a:bodyPr/>
          <a:lstStyle/>
          <a:p>
            <a:fld id="{361A9AFC-801F-4763-A8B5-F83A92A5C7F5}" type="slidenum">
              <a:rPr lang="en-US" smtClean="0"/>
              <a:t>44</a:t>
            </a:fld>
            <a:endParaRPr lang="en-US"/>
          </a:p>
        </p:txBody>
      </p:sp>
      <p:sp>
        <p:nvSpPr>
          <p:cNvPr id="5" name="Rectangle 4">
            <a:extLst>
              <a:ext uri="{FF2B5EF4-FFF2-40B4-BE49-F238E27FC236}">
                <a16:creationId xmlns:a16="http://schemas.microsoft.com/office/drawing/2014/main" id="{DAD9C51A-CE2F-4DD9-837A-CF0E574848D5}"/>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46FEB41-4C65-4CB8-9D49-756768861FA8}"/>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265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804D-0608-46AB-8ED7-822FE1627977}"/>
              </a:ext>
            </a:extLst>
          </p:cNvPr>
          <p:cNvSpPr>
            <a:spLocks noGrp="1"/>
          </p:cNvSpPr>
          <p:nvPr>
            <p:ph type="title"/>
          </p:nvPr>
        </p:nvSpPr>
        <p:spPr>
          <a:xfrm>
            <a:off x="0" y="18256"/>
            <a:ext cx="10515600" cy="935620"/>
          </a:xfrm>
        </p:spPr>
        <p:txBody>
          <a:bodyPr/>
          <a:lstStyle/>
          <a:p>
            <a:r>
              <a:rPr lang="en-GB" b="1" i="0" dirty="0">
                <a:effectLst/>
              </a:rPr>
              <a:t>Implementation steps of Bagging(Bootstrap)</a:t>
            </a:r>
            <a:endParaRPr lang="en-US" b="1" dirty="0"/>
          </a:p>
        </p:txBody>
      </p:sp>
      <p:sp>
        <p:nvSpPr>
          <p:cNvPr id="3" name="Content Placeholder 2">
            <a:extLst>
              <a:ext uri="{FF2B5EF4-FFF2-40B4-BE49-F238E27FC236}">
                <a16:creationId xmlns:a16="http://schemas.microsoft.com/office/drawing/2014/main" id="{04E1F603-E6A7-4A0D-8580-BE2461E45D35}"/>
              </a:ext>
            </a:extLst>
          </p:cNvPr>
          <p:cNvSpPr>
            <a:spLocks noGrp="1"/>
          </p:cNvSpPr>
          <p:nvPr>
            <p:ph idx="1"/>
          </p:nvPr>
        </p:nvSpPr>
        <p:spPr>
          <a:xfrm>
            <a:off x="413990" y="1552787"/>
            <a:ext cx="6408842" cy="4351338"/>
          </a:xfrm>
        </p:spPr>
        <p:txBody>
          <a:bodyPr>
            <a:normAutofit fontScale="92500" lnSpcReduction="10000"/>
          </a:bodyPr>
          <a:lstStyle/>
          <a:p>
            <a:pPr algn="just" fontAlgn="base">
              <a:buFont typeface="+mj-lt"/>
              <a:buAutoNum type="arabicPeriod"/>
            </a:pPr>
            <a:r>
              <a:rPr lang="en-GB" b="0" i="0" dirty="0">
                <a:effectLst/>
                <a:latin typeface="urw-din"/>
              </a:rPr>
              <a:t>Multiple subsets are created from the original data set with equal tuples, selecting observations with replacement.(Row sampling replacement)</a:t>
            </a:r>
          </a:p>
          <a:p>
            <a:pPr algn="just" fontAlgn="base">
              <a:buFont typeface="+mj-lt"/>
              <a:buAutoNum type="arabicPeriod"/>
            </a:pPr>
            <a:r>
              <a:rPr lang="en-GB" b="0" i="0" dirty="0">
                <a:effectLst/>
                <a:latin typeface="urw-din"/>
              </a:rPr>
              <a:t>A base model is created on each of these subsets.</a:t>
            </a:r>
          </a:p>
          <a:p>
            <a:pPr algn="just" fontAlgn="base">
              <a:buFont typeface="+mj-lt"/>
              <a:buAutoNum type="arabicPeriod"/>
            </a:pPr>
            <a:r>
              <a:rPr lang="en-GB" b="0" i="0" dirty="0">
                <a:effectLst/>
                <a:latin typeface="urw-din"/>
              </a:rPr>
              <a:t>Each model is learned in parallel from each training set and independent of each other.</a:t>
            </a:r>
          </a:p>
          <a:p>
            <a:pPr algn="just" fontAlgn="base">
              <a:buFont typeface="+mj-lt"/>
              <a:buAutoNum type="arabicPeriod"/>
            </a:pPr>
            <a:r>
              <a:rPr lang="en-GB" b="0" i="0" dirty="0">
                <a:effectLst/>
                <a:latin typeface="urw-din"/>
              </a:rPr>
              <a:t>The final predictions are determined by combining the predictions from all the models. </a:t>
            </a:r>
            <a:r>
              <a:rPr lang="en-GB" dirty="0">
                <a:latin typeface="urw-din"/>
              </a:rPr>
              <a:t>Classify by majority voting</a:t>
            </a:r>
            <a:endParaRPr lang="en-GB" b="0" i="0" dirty="0">
              <a:effectLst/>
              <a:latin typeface="urw-din"/>
            </a:endParaRPr>
          </a:p>
          <a:p>
            <a:pPr algn="just"/>
            <a:endParaRPr lang="en-US" dirty="0"/>
          </a:p>
        </p:txBody>
      </p:sp>
      <p:sp>
        <p:nvSpPr>
          <p:cNvPr id="4" name="Slide Number Placeholder 3">
            <a:extLst>
              <a:ext uri="{FF2B5EF4-FFF2-40B4-BE49-F238E27FC236}">
                <a16:creationId xmlns:a16="http://schemas.microsoft.com/office/drawing/2014/main" id="{91D51FDD-A308-49AE-B6CA-9E9F71F0D81D}"/>
              </a:ext>
            </a:extLst>
          </p:cNvPr>
          <p:cNvSpPr>
            <a:spLocks noGrp="1"/>
          </p:cNvSpPr>
          <p:nvPr>
            <p:ph type="sldNum" sz="quarter" idx="12"/>
          </p:nvPr>
        </p:nvSpPr>
        <p:spPr/>
        <p:txBody>
          <a:bodyPr/>
          <a:lstStyle/>
          <a:p>
            <a:fld id="{361A9AFC-801F-4763-A8B5-F83A92A5C7F5}" type="slidenum">
              <a:rPr lang="en-US" smtClean="0"/>
              <a:t>45</a:t>
            </a:fld>
            <a:endParaRPr lang="en-US"/>
          </a:p>
        </p:txBody>
      </p:sp>
      <p:pic>
        <p:nvPicPr>
          <p:cNvPr id="7" name="Picture 6" descr="Diagram&#10;&#10;Description automatically generated">
            <a:extLst>
              <a:ext uri="{FF2B5EF4-FFF2-40B4-BE49-F238E27FC236}">
                <a16:creationId xmlns:a16="http://schemas.microsoft.com/office/drawing/2014/main" id="{9ABF4D5A-8BFF-4A66-A593-F7532A6F4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846" y="1918896"/>
            <a:ext cx="4891454" cy="3985229"/>
          </a:xfrm>
          <a:prstGeom prst="rect">
            <a:avLst/>
          </a:prstGeom>
        </p:spPr>
      </p:pic>
      <p:sp>
        <p:nvSpPr>
          <p:cNvPr id="6" name="Rectangle 5">
            <a:extLst>
              <a:ext uri="{FF2B5EF4-FFF2-40B4-BE49-F238E27FC236}">
                <a16:creationId xmlns:a16="http://schemas.microsoft.com/office/drawing/2014/main" id="{3DB9BAB5-CE10-4366-BFC0-94DB8DD145A7}"/>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90E22BB-AB1B-4242-BD3A-829E07E135A8}"/>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438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5A56-B98E-443C-AEDE-DD82455F58E6}"/>
              </a:ext>
            </a:extLst>
          </p:cNvPr>
          <p:cNvSpPr>
            <a:spLocks noGrp="1"/>
          </p:cNvSpPr>
          <p:nvPr>
            <p:ph type="title"/>
          </p:nvPr>
        </p:nvSpPr>
        <p:spPr>
          <a:xfrm>
            <a:off x="139148" y="217656"/>
            <a:ext cx="10515600" cy="422666"/>
          </a:xfrm>
        </p:spPr>
        <p:txBody>
          <a:bodyPr>
            <a:normAutofit fontScale="90000"/>
          </a:bodyPr>
          <a:lstStyle/>
          <a:p>
            <a:r>
              <a:rPr lang="en-GB" b="1" dirty="0"/>
              <a:t>Boosting</a:t>
            </a:r>
            <a:endParaRPr lang="en-US" b="1" dirty="0"/>
          </a:p>
        </p:txBody>
      </p:sp>
      <p:sp>
        <p:nvSpPr>
          <p:cNvPr id="3" name="Content Placeholder 2">
            <a:extLst>
              <a:ext uri="{FF2B5EF4-FFF2-40B4-BE49-F238E27FC236}">
                <a16:creationId xmlns:a16="http://schemas.microsoft.com/office/drawing/2014/main" id="{B0505E63-11BB-4891-99E5-C64EC8D1FE15}"/>
              </a:ext>
            </a:extLst>
          </p:cNvPr>
          <p:cNvSpPr>
            <a:spLocks noGrp="1"/>
          </p:cNvSpPr>
          <p:nvPr>
            <p:ph idx="1"/>
          </p:nvPr>
        </p:nvSpPr>
        <p:spPr>
          <a:xfrm>
            <a:off x="838200" y="1123259"/>
            <a:ext cx="10253870" cy="4351338"/>
          </a:xfrm>
        </p:spPr>
        <p:txBody>
          <a:bodyPr/>
          <a:lstStyle/>
          <a:p>
            <a:pPr algn="just"/>
            <a:r>
              <a:rPr lang="en-GB" b="0" i="0" dirty="0">
                <a:solidFill>
                  <a:srgbClr val="0A0A0A"/>
                </a:solidFill>
                <a:effectLst/>
                <a:latin typeface="EB Garamond"/>
              </a:rPr>
              <a:t>The idea of Boosting method is that instead of using a simple algorithm, which is not strong enough to make the accurate predictions alone as there are high variance and error rate, we combine multiple simple learning algorithms together, rather than finding a single highly accurate prediction rule.</a:t>
            </a:r>
          </a:p>
          <a:p>
            <a:pPr marL="0" indent="0" algn="just">
              <a:buNone/>
            </a:pPr>
            <a:endParaRPr lang="en-GB" b="0" i="0" dirty="0">
              <a:solidFill>
                <a:srgbClr val="0A0A0A"/>
              </a:solidFill>
              <a:effectLst/>
              <a:latin typeface="EB Garamond"/>
            </a:endParaRPr>
          </a:p>
          <a:p>
            <a:pPr algn="just"/>
            <a:r>
              <a:rPr lang="en-GB" b="0" i="0" dirty="0">
                <a:solidFill>
                  <a:srgbClr val="0A0A0A"/>
                </a:solidFill>
                <a:effectLst/>
                <a:latin typeface="EB Garamond"/>
              </a:rPr>
              <a:t>The Boosting algorithm then combines these multiple weak rules together to reduce variance and bias in individual model rules into a single prediction rule, such that it will be much more accurate than any one of the weak rules as.</a:t>
            </a:r>
            <a:endParaRPr lang="en-US" dirty="0"/>
          </a:p>
        </p:txBody>
      </p:sp>
      <p:sp>
        <p:nvSpPr>
          <p:cNvPr id="4" name="Slide Number Placeholder 3">
            <a:extLst>
              <a:ext uri="{FF2B5EF4-FFF2-40B4-BE49-F238E27FC236}">
                <a16:creationId xmlns:a16="http://schemas.microsoft.com/office/drawing/2014/main" id="{01888A9B-6528-404C-822E-75F127C26AA6}"/>
              </a:ext>
            </a:extLst>
          </p:cNvPr>
          <p:cNvSpPr>
            <a:spLocks noGrp="1"/>
          </p:cNvSpPr>
          <p:nvPr>
            <p:ph type="sldNum" sz="quarter" idx="12"/>
          </p:nvPr>
        </p:nvSpPr>
        <p:spPr/>
        <p:txBody>
          <a:bodyPr/>
          <a:lstStyle/>
          <a:p>
            <a:fld id="{361A9AFC-801F-4763-A8B5-F83A92A5C7F5}" type="slidenum">
              <a:rPr lang="en-US" smtClean="0"/>
              <a:t>46</a:t>
            </a:fld>
            <a:endParaRPr lang="en-US"/>
          </a:p>
        </p:txBody>
      </p:sp>
      <p:sp>
        <p:nvSpPr>
          <p:cNvPr id="5" name="Rectangle 4">
            <a:extLst>
              <a:ext uri="{FF2B5EF4-FFF2-40B4-BE49-F238E27FC236}">
                <a16:creationId xmlns:a16="http://schemas.microsoft.com/office/drawing/2014/main" id="{B335C524-E67C-42D9-BDE3-6D0BFA03F2D3}"/>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0D412AA-8030-4220-AC6E-46F70BFD3F6E}"/>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139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9E1FB-704B-44D3-A610-766A83EDB919}"/>
              </a:ext>
            </a:extLst>
          </p:cNvPr>
          <p:cNvSpPr>
            <a:spLocks noGrp="1"/>
          </p:cNvSpPr>
          <p:nvPr>
            <p:ph type="title"/>
          </p:nvPr>
        </p:nvSpPr>
        <p:spPr>
          <a:xfrm>
            <a:off x="119271" y="75772"/>
            <a:ext cx="10515600" cy="712019"/>
          </a:xfrm>
        </p:spPr>
        <p:txBody>
          <a:bodyPr/>
          <a:lstStyle/>
          <a:p>
            <a:r>
              <a:rPr lang="en-GB" b="1" dirty="0"/>
              <a:t>Boosting</a:t>
            </a:r>
            <a:endParaRPr lang="en-US" b="1" dirty="0"/>
          </a:p>
        </p:txBody>
      </p:sp>
      <p:sp>
        <p:nvSpPr>
          <p:cNvPr id="3" name="Content Placeholder 2">
            <a:extLst>
              <a:ext uri="{FF2B5EF4-FFF2-40B4-BE49-F238E27FC236}">
                <a16:creationId xmlns:a16="http://schemas.microsoft.com/office/drawing/2014/main" id="{DB61F21D-942B-47B4-B00E-DBA2B446E533}"/>
              </a:ext>
            </a:extLst>
          </p:cNvPr>
          <p:cNvSpPr>
            <a:spLocks noGrp="1"/>
          </p:cNvSpPr>
          <p:nvPr>
            <p:ph idx="1"/>
          </p:nvPr>
        </p:nvSpPr>
        <p:spPr>
          <a:xfrm>
            <a:off x="838200" y="1825625"/>
            <a:ext cx="10161104" cy="3856718"/>
          </a:xfrm>
        </p:spPr>
        <p:txBody>
          <a:bodyPr/>
          <a:lstStyle/>
          <a:p>
            <a:pPr algn="just"/>
            <a:r>
              <a:rPr lang="en-GB" b="0" i="0" dirty="0">
                <a:solidFill>
                  <a:srgbClr val="0A0A0A"/>
                </a:solidFill>
                <a:effectLst/>
              </a:rPr>
              <a:t>Two fundamental approaches for effective implementation of Boosting algorithm:</a:t>
            </a:r>
          </a:p>
          <a:p>
            <a:pPr algn="just">
              <a:buFont typeface="Arial" panose="020B0604020202020204" pitchFamily="34" charset="0"/>
              <a:buChar char="•"/>
            </a:pPr>
            <a:r>
              <a:rPr lang="en-GB" b="0" i="0" dirty="0">
                <a:solidFill>
                  <a:srgbClr val="0A0A0A"/>
                </a:solidFill>
                <a:effectLst/>
              </a:rPr>
              <a:t>Choosing the different subsets from training dataset for different iterations:</a:t>
            </a:r>
          </a:p>
          <a:p>
            <a:pPr marL="742950" lvl="1" indent="-285750" algn="just">
              <a:buFont typeface="Arial" panose="020B0604020202020204" pitchFamily="34" charset="0"/>
              <a:buChar char="•"/>
            </a:pPr>
            <a:r>
              <a:rPr lang="en-GB" b="0" i="0" dirty="0">
                <a:solidFill>
                  <a:srgbClr val="0A0A0A"/>
                </a:solidFill>
                <a:effectLst/>
              </a:rPr>
              <a:t>To increase the efficiency of the base learner predictions, high weightage is placed on the examples that were misclassified by earlier weak learner.</a:t>
            </a:r>
          </a:p>
          <a:p>
            <a:pPr algn="just">
              <a:buFont typeface="Arial" panose="020B0604020202020204" pitchFamily="34" charset="0"/>
              <a:buChar char="•"/>
            </a:pPr>
            <a:r>
              <a:rPr lang="en-GB" b="0" i="0" dirty="0">
                <a:solidFill>
                  <a:srgbClr val="0A0A0A"/>
                </a:solidFill>
                <a:effectLst/>
              </a:rPr>
              <a:t>How to combine weak leaners together:</a:t>
            </a:r>
          </a:p>
          <a:p>
            <a:pPr marL="742950" lvl="1" indent="-285750" algn="just">
              <a:buFont typeface="Arial" panose="020B0604020202020204" pitchFamily="34" charset="0"/>
              <a:buChar char="•"/>
            </a:pPr>
            <a:r>
              <a:rPr lang="en-GB" b="0" i="0" dirty="0">
                <a:solidFill>
                  <a:srgbClr val="0A0A0A"/>
                </a:solidFill>
                <a:effectLst/>
              </a:rPr>
              <a:t>Taking a weighted majority vote of the predictions.</a:t>
            </a:r>
          </a:p>
          <a:p>
            <a:pPr algn="just"/>
            <a:endParaRPr lang="en-US" dirty="0"/>
          </a:p>
        </p:txBody>
      </p:sp>
      <p:sp>
        <p:nvSpPr>
          <p:cNvPr id="4" name="Slide Number Placeholder 3">
            <a:extLst>
              <a:ext uri="{FF2B5EF4-FFF2-40B4-BE49-F238E27FC236}">
                <a16:creationId xmlns:a16="http://schemas.microsoft.com/office/drawing/2014/main" id="{59ABAA89-22C1-4874-B36D-B3166017A707}"/>
              </a:ext>
            </a:extLst>
          </p:cNvPr>
          <p:cNvSpPr>
            <a:spLocks noGrp="1"/>
          </p:cNvSpPr>
          <p:nvPr>
            <p:ph type="sldNum" sz="quarter" idx="12"/>
          </p:nvPr>
        </p:nvSpPr>
        <p:spPr/>
        <p:txBody>
          <a:bodyPr/>
          <a:lstStyle/>
          <a:p>
            <a:fld id="{361A9AFC-801F-4763-A8B5-F83A92A5C7F5}" type="slidenum">
              <a:rPr lang="en-US" smtClean="0"/>
              <a:t>47</a:t>
            </a:fld>
            <a:endParaRPr lang="en-US"/>
          </a:p>
        </p:txBody>
      </p:sp>
      <p:sp>
        <p:nvSpPr>
          <p:cNvPr id="5" name="Rectangle 4">
            <a:extLst>
              <a:ext uri="{FF2B5EF4-FFF2-40B4-BE49-F238E27FC236}">
                <a16:creationId xmlns:a16="http://schemas.microsoft.com/office/drawing/2014/main" id="{0FB9A29D-09F8-460C-8AB1-6F49AB636DB0}"/>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9272E2E-587F-438D-B3ED-5A760AFCB76F}"/>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304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5FED-A3A1-487E-A528-4230B5D89007}"/>
              </a:ext>
            </a:extLst>
          </p:cNvPr>
          <p:cNvSpPr>
            <a:spLocks noGrp="1"/>
          </p:cNvSpPr>
          <p:nvPr>
            <p:ph type="title"/>
          </p:nvPr>
        </p:nvSpPr>
        <p:spPr>
          <a:xfrm>
            <a:off x="258416" y="77890"/>
            <a:ext cx="10515600" cy="889520"/>
          </a:xfrm>
        </p:spPr>
        <p:txBody>
          <a:bodyPr/>
          <a:lstStyle/>
          <a:p>
            <a:r>
              <a:rPr lang="en-GB" b="1" dirty="0"/>
              <a:t>Boosting </a:t>
            </a:r>
            <a:endParaRPr lang="en-US" b="1" dirty="0"/>
          </a:p>
        </p:txBody>
      </p:sp>
      <p:pic>
        <p:nvPicPr>
          <p:cNvPr id="1026" name="Picture 2">
            <a:extLst>
              <a:ext uri="{FF2B5EF4-FFF2-40B4-BE49-F238E27FC236}">
                <a16:creationId xmlns:a16="http://schemas.microsoft.com/office/drawing/2014/main" id="{E7A7562E-4939-47D1-9AAF-E44B317C39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7984" y="883921"/>
            <a:ext cx="10357456" cy="565204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4A8C65-CDB5-4C8C-A487-291428D176E8}"/>
              </a:ext>
            </a:extLst>
          </p:cNvPr>
          <p:cNvSpPr>
            <a:spLocks noGrp="1"/>
          </p:cNvSpPr>
          <p:nvPr>
            <p:ph type="sldNum" sz="quarter" idx="12"/>
          </p:nvPr>
        </p:nvSpPr>
        <p:spPr/>
        <p:txBody>
          <a:bodyPr/>
          <a:lstStyle/>
          <a:p>
            <a:fld id="{361A9AFC-801F-4763-A8B5-F83A92A5C7F5}" type="slidenum">
              <a:rPr lang="en-US" smtClean="0"/>
              <a:t>48</a:t>
            </a:fld>
            <a:endParaRPr lang="en-US"/>
          </a:p>
        </p:txBody>
      </p:sp>
      <p:sp>
        <p:nvSpPr>
          <p:cNvPr id="5" name="Rectangle 4">
            <a:extLst>
              <a:ext uri="{FF2B5EF4-FFF2-40B4-BE49-F238E27FC236}">
                <a16:creationId xmlns:a16="http://schemas.microsoft.com/office/drawing/2014/main" id="{CEAF26D7-A58C-4FEC-AD62-CCA956858FCF}"/>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238322F-8039-4B58-A3E3-AA9D9921EF40}"/>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866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5517-7C7E-42C6-B5D0-47EA93B194C6}"/>
              </a:ext>
            </a:extLst>
          </p:cNvPr>
          <p:cNvSpPr>
            <a:spLocks noGrp="1"/>
          </p:cNvSpPr>
          <p:nvPr>
            <p:ph type="title"/>
          </p:nvPr>
        </p:nvSpPr>
        <p:spPr>
          <a:xfrm>
            <a:off x="135834" y="113333"/>
            <a:ext cx="10515600" cy="973345"/>
          </a:xfrm>
        </p:spPr>
        <p:txBody>
          <a:bodyPr/>
          <a:lstStyle/>
          <a:p>
            <a:r>
              <a:rPr lang="en-GB" b="1" dirty="0"/>
              <a:t>Boosting Algorithm</a:t>
            </a:r>
            <a:endParaRPr lang="en-US" b="1" dirty="0"/>
          </a:p>
        </p:txBody>
      </p:sp>
      <p:sp>
        <p:nvSpPr>
          <p:cNvPr id="3" name="Content Placeholder 2">
            <a:extLst>
              <a:ext uri="{FF2B5EF4-FFF2-40B4-BE49-F238E27FC236}">
                <a16:creationId xmlns:a16="http://schemas.microsoft.com/office/drawing/2014/main" id="{A60F84A1-16E4-4ADB-A2E9-4F96141F37E9}"/>
              </a:ext>
            </a:extLst>
          </p:cNvPr>
          <p:cNvSpPr>
            <a:spLocks noGrp="1"/>
          </p:cNvSpPr>
          <p:nvPr>
            <p:ph idx="1"/>
          </p:nvPr>
        </p:nvSpPr>
        <p:spPr>
          <a:xfrm>
            <a:off x="838200" y="1348547"/>
            <a:ext cx="10174357" cy="4351338"/>
          </a:xfrm>
        </p:spPr>
        <p:txBody>
          <a:bodyPr>
            <a:normAutofit fontScale="85000" lnSpcReduction="20000"/>
          </a:bodyPr>
          <a:lstStyle/>
          <a:p>
            <a:pPr algn="just"/>
            <a:r>
              <a:rPr lang="en-GB" b="1" i="0" dirty="0">
                <a:solidFill>
                  <a:srgbClr val="0A0A0A"/>
                </a:solidFill>
                <a:effectLst/>
                <a:latin typeface="EB Garamond"/>
              </a:rPr>
              <a:t>Step 1</a:t>
            </a:r>
            <a:r>
              <a:rPr lang="en-GB" b="0" i="0" dirty="0">
                <a:solidFill>
                  <a:srgbClr val="0A0A0A"/>
                </a:solidFill>
                <a:effectLst/>
                <a:latin typeface="EB Garamond"/>
              </a:rPr>
              <a:t>: All observations have equal weight in the original training data set D</a:t>
            </a:r>
            <a:r>
              <a:rPr lang="en-GB" b="0" i="0" baseline="-25000" dirty="0">
                <a:solidFill>
                  <a:srgbClr val="0A0A0A"/>
                </a:solidFill>
                <a:effectLst/>
                <a:latin typeface="EB Garamond"/>
              </a:rPr>
              <a:t>1</a:t>
            </a:r>
            <a:r>
              <a:rPr lang="en-GB" b="0" i="0" dirty="0">
                <a:solidFill>
                  <a:srgbClr val="0A0A0A"/>
                </a:solidFill>
                <a:effectLst/>
                <a:latin typeface="EB Garamond"/>
              </a:rPr>
              <a:t>. An 	initial “base” classifier h</a:t>
            </a:r>
            <a:r>
              <a:rPr lang="en-GB" b="0" i="0" baseline="-25000" dirty="0">
                <a:solidFill>
                  <a:srgbClr val="0A0A0A"/>
                </a:solidFill>
                <a:effectLst/>
                <a:latin typeface="EB Garamond"/>
              </a:rPr>
              <a:t>1</a:t>
            </a:r>
            <a:r>
              <a:rPr lang="en-GB" b="0" i="0" dirty="0">
                <a:solidFill>
                  <a:srgbClr val="0A0A0A"/>
                </a:solidFill>
                <a:effectLst/>
                <a:latin typeface="EB Garamond"/>
              </a:rPr>
              <a:t> is determined.</a:t>
            </a:r>
          </a:p>
          <a:p>
            <a:pPr marL="0" indent="0" algn="just">
              <a:buNone/>
            </a:pPr>
            <a:endParaRPr lang="en-GB" b="0" i="0" dirty="0">
              <a:solidFill>
                <a:srgbClr val="0A0A0A"/>
              </a:solidFill>
              <a:effectLst/>
              <a:latin typeface="EB Garamond"/>
            </a:endParaRPr>
          </a:p>
          <a:p>
            <a:pPr algn="just"/>
            <a:r>
              <a:rPr lang="en-GB" b="1" i="0" dirty="0">
                <a:solidFill>
                  <a:srgbClr val="0A0A0A"/>
                </a:solidFill>
                <a:effectLst/>
                <a:latin typeface="EB Garamond"/>
              </a:rPr>
              <a:t>Step 2</a:t>
            </a:r>
            <a:r>
              <a:rPr lang="en-GB" b="0" i="0" dirty="0">
                <a:solidFill>
                  <a:srgbClr val="0A0A0A"/>
                </a:solidFill>
                <a:effectLst/>
                <a:latin typeface="EB Garamond"/>
              </a:rPr>
              <a:t>: The observations that were incorrectly classified by the previous base 	classifier have their weights increased, while the observations that were 	correctly classified have their weights decreased. </a:t>
            </a:r>
          </a:p>
          <a:p>
            <a:pPr marL="0" indent="0" algn="just">
              <a:buNone/>
            </a:pPr>
            <a:r>
              <a:rPr lang="en-GB" b="0" i="0" dirty="0">
                <a:solidFill>
                  <a:srgbClr val="0A0A0A"/>
                </a:solidFill>
                <a:effectLst/>
                <a:latin typeface="EB Garamond"/>
              </a:rPr>
              <a:t>	This gives us data distribution D</a:t>
            </a:r>
            <a:r>
              <a:rPr lang="en-GB" b="0" i="0" baseline="-25000" dirty="0">
                <a:solidFill>
                  <a:srgbClr val="0A0A0A"/>
                </a:solidFill>
                <a:effectLst/>
                <a:latin typeface="EB Garamond"/>
              </a:rPr>
              <a:t>m</a:t>
            </a:r>
            <a:r>
              <a:rPr lang="en-GB" b="0" i="0" dirty="0">
                <a:solidFill>
                  <a:srgbClr val="0A0A0A"/>
                </a:solidFill>
                <a:effectLst/>
                <a:latin typeface="EB Garamond"/>
              </a:rPr>
              <a:t>, m=2, … , M. </a:t>
            </a:r>
          </a:p>
          <a:p>
            <a:pPr marL="0" indent="0" algn="just">
              <a:buNone/>
            </a:pPr>
            <a:r>
              <a:rPr lang="en-GB" b="0" i="0" dirty="0">
                <a:solidFill>
                  <a:srgbClr val="0A0A0A"/>
                </a:solidFill>
                <a:effectLst/>
                <a:latin typeface="EB Garamond"/>
              </a:rPr>
              <a:t>	A new base classifier hm, m = 2, … , M is determined, based on the new 	weights. This step is repeated until the desired number of iterations M is 	achieved.</a:t>
            </a:r>
          </a:p>
          <a:p>
            <a:pPr marL="0" indent="0" algn="just">
              <a:buNone/>
            </a:pPr>
            <a:endParaRPr lang="en-GB" b="0" i="0" dirty="0">
              <a:solidFill>
                <a:srgbClr val="0A0A0A"/>
              </a:solidFill>
              <a:effectLst/>
              <a:latin typeface="EB Garamond"/>
            </a:endParaRPr>
          </a:p>
          <a:p>
            <a:pPr algn="just"/>
            <a:r>
              <a:rPr lang="en-GB" b="1" i="0" dirty="0">
                <a:solidFill>
                  <a:srgbClr val="0A0A0A"/>
                </a:solidFill>
                <a:effectLst/>
                <a:latin typeface="EB Garamond"/>
              </a:rPr>
              <a:t>Step 3</a:t>
            </a:r>
            <a:r>
              <a:rPr lang="en-GB" b="0" i="0" dirty="0">
                <a:solidFill>
                  <a:srgbClr val="0A0A0A"/>
                </a:solidFill>
                <a:effectLst/>
                <a:latin typeface="EB Garamond"/>
              </a:rPr>
              <a:t>: The final boosted classifier is the weighted sum of the M base classifiers</a:t>
            </a:r>
          </a:p>
          <a:p>
            <a:pPr algn="just"/>
            <a:endParaRPr lang="en-US" dirty="0"/>
          </a:p>
        </p:txBody>
      </p:sp>
      <p:sp>
        <p:nvSpPr>
          <p:cNvPr id="4" name="Slide Number Placeholder 3">
            <a:extLst>
              <a:ext uri="{FF2B5EF4-FFF2-40B4-BE49-F238E27FC236}">
                <a16:creationId xmlns:a16="http://schemas.microsoft.com/office/drawing/2014/main" id="{0CEB7376-D056-45FE-A72F-4CD640C68043}"/>
              </a:ext>
            </a:extLst>
          </p:cNvPr>
          <p:cNvSpPr>
            <a:spLocks noGrp="1"/>
          </p:cNvSpPr>
          <p:nvPr>
            <p:ph type="sldNum" sz="quarter" idx="12"/>
          </p:nvPr>
        </p:nvSpPr>
        <p:spPr/>
        <p:txBody>
          <a:bodyPr/>
          <a:lstStyle/>
          <a:p>
            <a:fld id="{361A9AFC-801F-4763-A8B5-F83A92A5C7F5}" type="slidenum">
              <a:rPr lang="en-US" smtClean="0"/>
              <a:t>49</a:t>
            </a:fld>
            <a:endParaRPr lang="en-US"/>
          </a:p>
        </p:txBody>
      </p:sp>
      <p:sp>
        <p:nvSpPr>
          <p:cNvPr id="5" name="Rectangle 4">
            <a:extLst>
              <a:ext uri="{FF2B5EF4-FFF2-40B4-BE49-F238E27FC236}">
                <a16:creationId xmlns:a16="http://schemas.microsoft.com/office/drawing/2014/main" id="{EEDB86EC-8055-4E52-B482-AD7CA534E517}"/>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29799B1-0167-41D7-B4D7-1E4F9E01AD3E}"/>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559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31C68-517D-003E-3B0F-AEA7D6EAE8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EDEFE0-4AD4-98CF-EAE9-D7CE5B5F33E5}"/>
              </a:ext>
            </a:extLst>
          </p:cNvPr>
          <p:cNvSpPr>
            <a:spLocks noGrp="1"/>
          </p:cNvSpPr>
          <p:nvPr>
            <p:ph type="title"/>
          </p:nvPr>
        </p:nvSpPr>
        <p:spPr>
          <a:xfrm>
            <a:off x="108708" y="194365"/>
            <a:ext cx="10515600" cy="1325563"/>
          </a:xfrm>
        </p:spPr>
        <p:txBody>
          <a:bodyPr/>
          <a:lstStyle/>
          <a:p>
            <a:r>
              <a:rPr lang="en-GB" b="1" dirty="0"/>
              <a:t>Linear Regression vs Logistic regression</a:t>
            </a:r>
            <a:endParaRPr lang="en-US" b="1" dirty="0"/>
          </a:p>
        </p:txBody>
      </p:sp>
      <p:pic>
        <p:nvPicPr>
          <p:cNvPr id="3" name="Picture 2">
            <a:extLst>
              <a:ext uri="{FF2B5EF4-FFF2-40B4-BE49-F238E27FC236}">
                <a16:creationId xmlns:a16="http://schemas.microsoft.com/office/drawing/2014/main" id="{9A5231E3-B824-71CF-9FB2-576DB11DABF2}"/>
              </a:ext>
            </a:extLst>
          </p:cNvPr>
          <p:cNvPicPr>
            <a:picLocks noChangeAspect="1"/>
          </p:cNvPicPr>
          <p:nvPr/>
        </p:nvPicPr>
        <p:blipFill>
          <a:blip r:embed="rId2"/>
          <a:stretch>
            <a:fillRect/>
          </a:stretch>
        </p:blipFill>
        <p:spPr>
          <a:xfrm>
            <a:off x="2716531" y="1893472"/>
            <a:ext cx="8637269" cy="3450688"/>
          </a:xfrm>
          <a:prstGeom prst="rect">
            <a:avLst/>
          </a:prstGeom>
        </p:spPr>
      </p:pic>
      <p:sp>
        <p:nvSpPr>
          <p:cNvPr id="5" name="Slide Number Placeholder 4">
            <a:extLst>
              <a:ext uri="{FF2B5EF4-FFF2-40B4-BE49-F238E27FC236}">
                <a16:creationId xmlns:a16="http://schemas.microsoft.com/office/drawing/2014/main" id="{AD0D3980-AA13-11CD-0525-19A269071C40}"/>
              </a:ext>
            </a:extLst>
          </p:cNvPr>
          <p:cNvSpPr>
            <a:spLocks noGrp="1"/>
          </p:cNvSpPr>
          <p:nvPr>
            <p:ph type="sldNum" sz="quarter" idx="12"/>
          </p:nvPr>
        </p:nvSpPr>
        <p:spPr/>
        <p:txBody>
          <a:bodyPr/>
          <a:lstStyle/>
          <a:p>
            <a:fld id="{6AB24656-B012-45D0-BC9B-3633C89ACECD}" type="slidenum">
              <a:rPr lang="en-US" smtClean="0"/>
              <a:t>5</a:t>
            </a:fld>
            <a:endParaRPr lang="en-US"/>
          </a:p>
        </p:txBody>
      </p:sp>
      <p:sp>
        <p:nvSpPr>
          <p:cNvPr id="6" name="Rectangle 5">
            <a:extLst>
              <a:ext uri="{FF2B5EF4-FFF2-40B4-BE49-F238E27FC236}">
                <a16:creationId xmlns:a16="http://schemas.microsoft.com/office/drawing/2014/main" id="{10559C3F-FB3A-0B03-4F4A-B30E1F782074}"/>
              </a:ext>
            </a:extLst>
          </p:cNvPr>
          <p:cNvSpPr/>
          <p:nvPr/>
        </p:nvSpPr>
        <p:spPr>
          <a:xfrm>
            <a:off x="145774" y="172278"/>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DEC03474-3A1E-2275-0AEC-B1F74925EFE0}"/>
              </a:ext>
            </a:extLst>
          </p:cNvPr>
          <p:cNvCxnSpPr/>
          <p:nvPr/>
        </p:nvCxnSpPr>
        <p:spPr>
          <a:xfrm>
            <a:off x="145774" y="1272209"/>
            <a:ext cx="1187394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189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61" y="-615"/>
            <a:ext cx="6235964" cy="689932"/>
          </a:xfrm>
          <a:prstGeom prst="rect">
            <a:avLst/>
          </a:prstGeom>
        </p:spPr>
        <p:txBody>
          <a:bodyPr vert="horz" wrap="square" lIns="0" tIns="12700" rIns="0" bIns="0" rtlCol="0" anchor="ctr">
            <a:spAutoFit/>
          </a:bodyPr>
          <a:lstStyle/>
          <a:p>
            <a:pPr marL="12700">
              <a:lnSpc>
                <a:spcPct val="100000"/>
              </a:lnSpc>
              <a:spcBef>
                <a:spcPts val="100"/>
              </a:spcBef>
            </a:pPr>
            <a:r>
              <a:rPr b="1" dirty="0"/>
              <a:t>A</a:t>
            </a:r>
            <a:r>
              <a:rPr b="1" spc="-60" dirty="0"/>
              <a:t> </a:t>
            </a:r>
            <a:r>
              <a:rPr b="1" spc="-5" dirty="0"/>
              <a:t>simple</a:t>
            </a:r>
            <a:r>
              <a:rPr b="1" spc="-50" dirty="0"/>
              <a:t> </a:t>
            </a:r>
            <a:r>
              <a:rPr b="1" spc="-5" dirty="0"/>
              <a:t>example</a:t>
            </a:r>
          </a:p>
        </p:txBody>
      </p:sp>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26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2975"/>
              </a:lnSpc>
            </a:pPr>
            <a:fld id="{81D60167-4931-47E6-BA6A-407CBD079E47}" type="slidenum">
              <a:rPr lang="en-US" smtClean="0"/>
              <a:pPr marL="38100">
                <a:lnSpc>
                  <a:spcPts val="2975"/>
                </a:lnSpc>
              </a:pPr>
              <a:t>50</a:t>
            </a:fld>
            <a:endParaRPr dirty="0"/>
          </a:p>
        </p:txBody>
      </p:sp>
      <p:pic>
        <p:nvPicPr>
          <p:cNvPr id="3" name="object 3"/>
          <p:cNvPicPr/>
          <p:nvPr/>
        </p:nvPicPr>
        <p:blipFill>
          <a:blip r:embed="rId2" cstate="print"/>
          <a:stretch>
            <a:fillRect/>
          </a:stretch>
        </p:blipFill>
        <p:spPr>
          <a:xfrm>
            <a:off x="838200" y="853855"/>
            <a:ext cx="10622279" cy="5709505"/>
          </a:xfrm>
          <a:prstGeom prst="rect">
            <a:avLst/>
          </a:prstGeom>
        </p:spPr>
      </p:pic>
      <p:sp>
        <p:nvSpPr>
          <p:cNvPr id="5" name="Rectangle 4">
            <a:extLst>
              <a:ext uri="{FF2B5EF4-FFF2-40B4-BE49-F238E27FC236}">
                <a16:creationId xmlns:a16="http://schemas.microsoft.com/office/drawing/2014/main" id="{2723ECE0-A817-4EEE-A642-FE623179D13D}"/>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79F8E6E-97C1-4D1A-B166-FEA4A9FDADAF}"/>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939" y="157318"/>
            <a:ext cx="6543041" cy="689932"/>
          </a:xfrm>
          <a:prstGeom prst="rect">
            <a:avLst/>
          </a:prstGeom>
        </p:spPr>
        <p:txBody>
          <a:bodyPr vert="horz" wrap="square" lIns="0" tIns="12700" rIns="0" bIns="0" rtlCol="0" anchor="ctr">
            <a:spAutoFit/>
          </a:bodyPr>
          <a:lstStyle/>
          <a:p>
            <a:pPr marL="12700">
              <a:lnSpc>
                <a:spcPct val="100000"/>
              </a:lnSpc>
              <a:spcBef>
                <a:spcPts val="100"/>
              </a:spcBef>
            </a:pPr>
            <a:r>
              <a:rPr b="1" spc="-10" dirty="0"/>
              <a:t>Principled</a:t>
            </a:r>
            <a:r>
              <a:rPr b="1" spc="-70" dirty="0"/>
              <a:t> </a:t>
            </a:r>
            <a:r>
              <a:rPr b="1" spc="-5" dirty="0"/>
              <a:t>Criterion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26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2975"/>
              </a:lnSpc>
            </a:pPr>
            <a:fld id="{81D60167-4931-47E6-BA6A-407CBD079E47}" type="slidenum">
              <a:rPr lang="en-US" smtClean="0"/>
              <a:pPr marL="38100">
                <a:lnSpc>
                  <a:spcPts val="2975"/>
                </a:lnSpc>
              </a:pPr>
              <a:t>51</a:t>
            </a:fld>
            <a:endParaRPr dirty="0"/>
          </a:p>
        </p:txBody>
      </p:sp>
      <p:sp>
        <p:nvSpPr>
          <p:cNvPr id="3" name="object 3"/>
          <p:cNvSpPr txBox="1"/>
          <p:nvPr/>
        </p:nvSpPr>
        <p:spPr>
          <a:xfrm>
            <a:off x="2440939" y="2414270"/>
            <a:ext cx="215900" cy="621030"/>
          </a:xfrm>
          <a:prstGeom prst="rect">
            <a:avLst/>
          </a:prstGeom>
        </p:spPr>
        <p:txBody>
          <a:bodyPr vert="horz" wrap="square" lIns="0" tIns="12700" rIns="0" bIns="0" rtlCol="0">
            <a:spAutoFit/>
          </a:bodyPr>
          <a:lstStyle/>
          <a:p>
            <a:pPr marL="12700">
              <a:spcBef>
                <a:spcPts val="100"/>
              </a:spcBef>
            </a:pPr>
            <a:r>
              <a:rPr sz="1500" spc="590" dirty="0">
                <a:solidFill>
                  <a:srgbClr val="003366"/>
                </a:solidFill>
                <a:latin typeface="Trebuchet MS"/>
                <a:cs typeface="Trebuchet MS"/>
              </a:rPr>
              <a:t>●</a:t>
            </a:r>
            <a:endParaRPr sz="1500">
              <a:latin typeface="Trebuchet MS"/>
              <a:cs typeface="Trebuchet MS"/>
            </a:endParaRPr>
          </a:p>
          <a:p>
            <a:pPr marL="12700">
              <a:spcBef>
                <a:spcPts val="1090"/>
              </a:spcBef>
            </a:pPr>
            <a:r>
              <a:rPr sz="1500" spc="590" dirty="0">
                <a:solidFill>
                  <a:srgbClr val="003366"/>
                </a:solidFill>
                <a:latin typeface="Trebuchet MS"/>
                <a:cs typeface="Trebuchet MS"/>
              </a:rPr>
              <a:t>●</a:t>
            </a:r>
            <a:endParaRPr sz="1500">
              <a:latin typeface="Trebuchet MS"/>
              <a:cs typeface="Trebuchet MS"/>
            </a:endParaRPr>
          </a:p>
        </p:txBody>
      </p:sp>
      <p:sp>
        <p:nvSpPr>
          <p:cNvPr id="4" name="object 4"/>
          <p:cNvSpPr txBox="1"/>
          <p:nvPr/>
        </p:nvSpPr>
        <p:spPr>
          <a:xfrm>
            <a:off x="2783840" y="2331721"/>
            <a:ext cx="6722745" cy="722955"/>
          </a:xfrm>
          <a:prstGeom prst="rect">
            <a:avLst/>
          </a:prstGeom>
        </p:spPr>
        <p:txBody>
          <a:bodyPr vert="horz" wrap="square" lIns="0" tIns="12700" rIns="0" bIns="0" rtlCol="0">
            <a:spAutoFit/>
          </a:bodyPr>
          <a:lstStyle/>
          <a:p>
            <a:pPr marL="12700" marR="5080">
              <a:lnSpc>
                <a:spcPct val="120800"/>
              </a:lnSpc>
              <a:spcBef>
                <a:spcPts val="100"/>
              </a:spcBef>
            </a:pPr>
            <a:r>
              <a:rPr sz="2000" dirty="0">
                <a:solidFill>
                  <a:srgbClr val="003366"/>
                </a:solidFill>
                <a:latin typeface="Arial MT"/>
                <a:cs typeface="Arial MT"/>
              </a:rPr>
              <a:t>Choosing </a:t>
            </a:r>
            <a:r>
              <a:rPr sz="2000" spc="-5" dirty="0">
                <a:solidFill>
                  <a:srgbClr val="003366"/>
                </a:solidFill>
                <a:latin typeface="Arial MT"/>
                <a:cs typeface="Arial MT"/>
              </a:rPr>
              <a:t>the</a:t>
            </a:r>
            <a:r>
              <a:rPr sz="2000" dirty="0">
                <a:solidFill>
                  <a:srgbClr val="003366"/>
                </a:solidFill>
                <a:latin typeface="Arial MT"/>
                <a:cs typeface="Arial MT"/>
              </a:rPr>
              <a:t> most</a:t>
            </a:r>
            <a:r>
              <a:rPr sz="2000" spc="-5" dirty="0">
                <a:solidFill>
                  <a:srgbClr val="003366"/>
                </a:solidFill>
                <a:latin typeface="Arial MT"/>
                <a:cs typeface="Arial MT"/>
              </a:rPr>
              <a:t> useful attribute</a:t>
            </a:r>
            <a:r>
              <a:rPr sz="2000" dirty="0">
                <a:solidFill>
                  <a:srgbClr val="003366"/>
                </a:solidFill>
                <a:latin typeface="Arial MT"/>
                <a:cs typeface="Arial MT"/>
              </a:rPr>
              <a:t> </a:t>
            </a:r>
            <a:r>
              <a:rPr sz="2000" spc="-5" dirty="0">
                <a:solidFill>
                  <a:srgbClr val="003366"/>
                </a:solidFill>
                <a:latin typeface="Arial MT"/>
                <a:cs typeface="Arial MT"/>
              </a:rPr>
              <a:t>for</a:t>
            </a:r>
            <a:r>
              <a:rPr sz="2000" spc="5" dirty="0">
                <a:solidFill>
                  <a:srgbClr val="003366"/>
                </a:solidFill>
                <a:latin typeface="Arial MT"/>
                <a:cs typeface="Arial MT"/>
              </a:rPr>
              <a:t> </a:t>
            </a:r>
            <a:r>
              <a:rPr sz="2000" spc="-5" dirty="0">
                <a:solidFill>
                  <a:srgbClr val="003366"/>
                </a:solidFill>
                <a:latin typeface="Arial MT"/>
                <a:cs typeface="Arial MT"/>
              </a:rPr>
              <a:t>classifying</a:t>
            </a:r>
            <a:r>
              <a:rPr sz="2000" dirty="0">
                <a:solidFill>
                  <a:srgbClr val="003366"/>
                </a:solidFill>
                <a:latin typeface="Arial MT"/>
                <a:cs typeface="Arial MT"/>
              </a:rPr>
              <a:t> examples. </a:t>
            </a:r>
            <a:r>
              <a:rPr sz="2000" spc="-540" dirty="0">
                <a:solidFill>
                  <a:srgbClr val="003366"/>
                </a:solidFill>
                <a:latin typeface="Arial MT"/>
                <a:cs typeface="Arial MT"/>
              </a:rPr>
              <a:t> </a:t>
            </a:r>
            <a:r>
              <a:rPr sz="2000" spc="-5" dirty="0">
                <a:solidFill>
                  <a:srgbClr val="003366"/>
                </a:solidFill>
                <a:latin typeface="Arial MT"/>
                <a:cs typeface="Arial MT"/>
              </a:rPr>
              <a:t>Entropy</a:t>
            </a:r>
            <a:endParaRPr sz="2000" dirty="0">
              <a:latin typeface="Arial MT"/>
              <a:cs typeface="Arial MT"/>
            </a:endParaRPr>
          </a:p>
        </p:txBody>
      </p:sp>
      <p:sp>
        <p:nvSpPr>
          <p:cNvPr id="5" name="object 5"/>
          <p:cNvSpPr txBox="1"/>
          <p:nvPr/>
        </p:nvSpPr>
        <p:spPr>
          <a:xfrm>
            <a:off x="2898139" y="3149600"/>
            <a:ext cx="82550" cy="562610"/>
          </a:xfrm>
          <a:prstGeom prst="rect">
            <a:avLst/>
          </a:prstGeom>
        </p:spPr>
        <p:txBody>
          <a:bodyPr vert="horz" wrap="square" lIns="0" tIns="12700" rIns="0" bIns="0" rtlCol="0">
            <a:spAutoFit/>
          </a:bodyPr>
          <a:lstStyle/>
          <a:p>
            <a:pPr marL="12700">
              <a:spcBef>
                <a:spcPts val="100"/>
              </a:spcBef>
            </a:pPr>
            <a:r>
              <a:rPr sz="1350" dirty="0">
                <a:solidFill>
                  <a:srgbClr val="003366"/>
                </a:solidFill>
                <a:latin typeface="Arial MT"/>
                <a:cs typeface="Arial MT"/>
              </a:rPr>
              <a:t>-</a:t>
            </a:r>
            <a:endParaRPr sz="1350">
              <a:latin typeface="Arial MT"/>
              <a:cs typeface="Arial MT"/>
            </a:endParaRPr>
          </a:p>
          <a:p>
            <a:pPr marL="12700">
              <a:spcBef>
                <a:spcPts val="990"/>
              </a:spcBef>
            </a:pPr>
            <a:r>
              <a:rPr sz="1350" dirty="0">
                <a:solidFill>
                  <a:srgbClr val="003366"/>
                </a:solidFill>
                <a:latin typeface="Arial MT"/>
                <a:cs typeface="Arial MT"/>
              </a:rPr>
              <a:t>-</a:t>
            </a:r>
            <a:endParaRPr sz="1350">
              <a:latin typeface="Arial MT"/>
              <a:cs typeface="Arial MT"/>
            </a:endParaRPr>
          </a:p>
        </p:txBody>
      </p:sp>
      <p:sp>
        <p:nvSpPr>
          <p:cNvPr id="6" name="object 6"/>
          <p:cNvSpPr txBox="1"/>
          <p:nvPr/>
        </p:nvSpPr>
        <p:spPr>
          <a:xfrm>
            <a:off x="3183889" y="3069591"/>
            <a:ext cx="6788150" cy="960119"/>
          </a:xfrm>
          <a:prstGeom prst="rect">
            <a:avLst/>
          </a:prstGeom>
        </p:spPr>
        <p:txBody>
          <a:bodyPr vert="horz" wrap="square" lIns="0" tIns="68580" rIns="0" bIns="0" rtlCol="0">
            <a:spAutoFit/>
          </a:bodyPr>
          <a:lstStyle/>
          <a:p>
            <a:pPr marL="12700">
              <a:spcBef>
                <a:spcPts val="540"/>
              </a:spcBef>
            </a:pPr>
            <a:r>
              <a:rPr dirty="0">
                <a:solidFill>
                  <a:srgbClr val="003366"/>
                </a:solidFill>
                <a:latin typeface="Arial MT"/>
                <a:cs typeface="Arial MT"/>
              </a:rPr>
              <a:t>A</a:t>
            </a:r>
            <a:r>
              <a:rPr spc="-15" dirty="0">
                <a:solidFill>
                  <a:srgbClr val="003366"/>
                </a:solidFill>
                <a:latin typeface="Arial MT"/>
                <a:cs typeface="Arial MT"/>
              </a:rPr>
              <a:t> </a:t>
            </a:r>
            <a:r>
              <a:rPr spc="-5" dirty="0">
                <a:solidFill>
                  <a:srgbClr val="003366"/>
                </a:solidFill>
                <a:latin typeface="Arial MT"/>
                <a:cs typeface="Arial MT"/>
              </a:rPr>
              <a:t>measure </a:t>
            </a:r>
            <a:r>
              <a:rPr spc="-10" dirty="0">
                <a:solidFill>
                  <a:srgbClr val="003366"/>
                </a:solidFill>
                <a:latin typeface="Arial MT"/>
                <a:cs typeface="Arial MT"/>
              </a:rPr>
              <a:t>of</a:t>
            </a:r>
            <a:r>
              <a:rPr spc="5" dirty="0">
                <a:solidFill>
                  <a:srgbClr val="003366"/>
                </a:solidFill>
                <a:latin typeface="Arial MT"/>
                <a:cs typeface="Arial MT"/>
              </a:rPr>
              <a:t> </a:t>
            </a:r>
            <a:r>
              <a:rPr spc="-10" dirty="0">
                <a:solidFill>
                  <a:srgbClr val="003366"/>
                </a:solidFill>
                <a:latin typeface="Arial MT"/>
                <a:cs typeface="Arial MT"/>
              </a:rPr>
              <a:t>homogeneity</a:t>
            </a:r>
            <a:r>
              <a:rPr spc="-30" dirty="0">
                <a:solidFill>
                  <a:srgbClr val="003366"/>
                </a:solidFill>
                <a:latin typeface="Arial MT"/>
                <a:cs typeface="Arial MT"/>
              </a:rPr>
              <a:t> </a:t>
            </a:r>
            <a:r>
              <a:rPr spc="-10" dirty="0">
                <a:solidFill>
                  <a:srgbClr val="003366"/>
                </a:solidFill>
                <a:latin typeface="Arial MT"/>
                <a:cs typeface="Arial MT"/>
              </a:rPr>
              <a:t>of</a:t>
            </a:r>
            <a:r>
              <a:rPr spc="5" dirty="0">
                <a:solidFill>
                  <a:srgbClr val="003366"/>
                </a:solidFill>
                <a:latin typeface="Arial MT"/>
                <a:cs typeface="Arial MT"/>
              </a:rPr>
              <a:t> </a:t>
            </a:r>
            <a:r>
              <a:rPr spc="-5" dirty="0">
                <a:solidFill>
                  <a:srgbClr val="003366"/>
                </a:solidFill>
                <a:latin typeface="Arial MT"/>
                <a:cs typeface="Arial MT"/>
              </a:rPr>
              <a:t>the </a:t>
            </a:r>
            <a:r>
              <a:rPr dirty="0">
                <a:solidFill>
                  <a:srgbClr val="003366"/>
                </a:solidFill>
                <a:latin typeface="Arial MT"/>
                <a:cs typeface="Arial MT"/>
              </a:rPr>
              <a:t>set</a:t>
            </a:r>
            <a:r>
              <a:rPr spc="-10" dirty="0">
                <a:solidFill>
                  <a:srgbClr val="003366"/>
                </a:solidFill>
                <a:latin typeface="Arial MT"/>
                <a:cs typeface="Arial MT"/>
              </a:rPr>
              <a:t> </a:t>
            </a:r>
            <a:r>
              <a:rPr spc="-5" dirty="0">
                <a:solidFill>
                  <a:srgbClr val="003366"/>
                </a:solidFill>
                <a:latin typeface="Arial MT"/>
                <a:cs typeface="Arial MT"/>
              </a:rPr>
              <a:t>of</a:t>
            </a:r>
            <a:r>
              <a:rPr spc="5" dirty="0">
                <a:solidFill>
                  <a:srgbClr val="003366"/>
                </a:solidFill>
                <a:latin typeface="Arial MT"/>
                <a:cs typeface="Arial MT"/>
              </a:rPr>
              <a:t> </a:t>
            </a:r>
            <a:r>
              <a:rPr spc="-10" dirty="0">
                <a:solidFill>
                  <a:srgbClr val="003366"/>
                </a:solidFill>
                <a:latin typeface="Arial MT"/>
                <a:cs typeface="Arial MT"/>
              </a:rPr>
              <a:t>examples</a:t>
            </a:r>
            <a:endParaRPr dirty="0">
              <a:latin typeface="Arial MT"/>
              <a:cs typeface="Arial MT"/>
            </a:endParaRPr>
          </a:p>
          <a:p>
            <a:pPr marL="12700" marR="5080">
              <a:spcBef>
                <a:spcPts val="439"/>
              </a:spcBef>
            </a:pPr>
            <a:r>
              <a:rPr spc="-5" dirty="0">
                <a:solidFill>
                  <a:srgbClr val="003366"/>
                </a:solidFill>
                <a:latin typeface="Arial MT"/>
                <a:cs typeface="Arial MT"/>
              </a:rPr>
              <a:t>If</a:t>
            </a:r>
            <a:r>
              <a:rPr spc="10" dirty="0">
                <a:solidFill>
                  <a:srgbClr val="003366"/>
                </a:solidFill>
                <a:latin typeface="Arial MT"/>
                <a:cs typeface="Arial MT"/>
              </a:rPr>
              <a:t> </a:t>
            </a:r>
            <a:r>
              <a:rPr spc="-5" dirty="0">
                <a:solidFill>
                  <a:srgbClr val="003366"/>
                </a:solidFill>
                <a:latin typeface="Arial MT"/>
                <a:cs typeface="Arial MT"/>
              </a:rPr>
              <a:t>the</a:t>
            </a:r>
            <a:r>
              <a:rPr dirty="0">
                <a:solidFill>
                  <a:srgbClr val="003366"/>
                </a:solidFill>
                <a:latin typeface="Arial MT"/>
                <a:cs typeface="Arial MT"/>
              </a:rPr>
              <a:t> </a:t>
            </a:r>
            <a:r>
              <a:rPr spc="-5" dirty="0">
                <a:solidFill>
                  <a:srgbClr val="003366"/>
                </a:solidFill>
                <a:latin typeface="Arial MT"/>
                <a:cs typeface="Arial MT"/>
              </a:rPr>
              <a:t>sample</a:t>
            </a:r>
            <a:r>
              <a:rPr dirty="0">
                <a:solidFill>
                  <a:srgbClr val="003366"/>
                </a:solidFill>
                <a:latin typeface="Arial MT"/>
                <a:cs typeface="Arial MT"/>
              </a:rPr>
              <a:t> </a:t>
            </a:r>
            <a:r>
              <a:rPr spc="-5" dirty="0">
                <a:solidFill>
                  <a:srgbClr val="003366"/>
                </a:solidFill>
                <a:latin typeface="Arial MT"/>
                <a:cs typeface="Arial MT"/>
              </a:rPr>
              <a:t>is</a:t>
            </a:r>
            <a:r>
              <a:rPr spc="5" dirty="0">
                <a:solidFill>
                  <a:srgbClr val="003366"/>
                </a:solidFill>
                <a:latin typeface="Arial MT"/>
                <a:cs typeface="Arial MT"/>
              </a:rPr>
              <a:t> </a:t>
            </a:r>
            <a:r>
              <a:rPr spc="-5" dirty="0">
                <a:solidFill>
                  <a:srgbClr val="003366"/>
                </a:solidFill>
                <a:latin typeface="Arial MT"/>
                <a:cs typeface="Arial MT"/>
              </a:rPr>
              <a:t>completely</a:t>
            </a:r>
            <a:r>
              <a:rPr spc="-20" dirty="0">
                <a:solidFill>
                  <a:srgbClr val="003366"/>
                </a:solidFill>
                <a:latin typeface="Arial MT"/>
                <a:cs typeface="Arial MT"/>
              </a:rPr>
              <a:t> </a:t>
            </a:r>
            <a:r>
              <a:rPr spc="-10" dirty="0">
                <a:solidFill>
                  <a:srgbClr val="003366"/>
                </a:solidFill>
                <a:latin typeface="Arial MT"/>
                <a:cs typeface="Arial MT"/>
              </a:rPr>
              <a:t>homogeneous</a:t>
            </a:r>
            <a:r>
              <a:rPr spc="5" dirty="0">
                <a:solidFill>
                  <a:srgbClr val="003366"/>
                </a:solidFill>
                <a:latin typeface="Arial MT"/>
                <a:cs typeface="Arial MT"/>
              </a:rPr>
              <a:t> </a:t>
            </a:r>
            <a:r>
              <a:rPr spc="-5" dirty="0">
                <a:solidFill>
                  <a:srgbClr val="003366"/>
                </a:solidFill>
                <a:latin typeface="Arial MT"/>
                <a:cs typeface="Arial MT"/>
              </a:rPr>
              <a:t>the</a:t>
            </a:r>
            <a:r>
              <a:rPr dirty="0">
                <a:solidFill>
                  <a:srgbClr val="003366"/>
                </a:solidFill>
                <a:latin typeface="Arial MT"/>
                <a:cs typeface="Arial MT"/>
              </a:rPr>
              <a:t> </a:t>
            </a:r>
            <a:r>
              <a:rPr spc="-5" dirty="0">
                <a:solidFill>
                  <a:srgbClr val="003366"/>
                </a:solidFill>
                <a:latin typeface="Arial MT"/>
                <a:cs typeface="Arial MT"/>
              </a:rPr>
              <a:t>entropy</a:t>
            </a:r>
            <a:r>
              <a:rPr spc="-15" dirty="0">
                <a:solidFill>
                  <a:srgbClr val="003366"/>
                </a:solidFill>
                <a:latin typeface="Arial MT"/>
                <a:cs typeface="Arial MT"/>
              </a:rPr>
              <a:t> </a:t>
            </a:r>
            <a:r>
              <a:rPr spc="-5" dirty="0">
                <a:solidFill>
                  <a:srgbClr val="003366"/>
                </a:solidFill>
                <a:latin typeface="Arial MT"/>
                <a:cs typeface="Arial MT"/>
              </a:rPr>
              <a:t>is</a:t>
            </a:r>
            <a:r>
              <a:rPr spc="5" dirty="0">
                <a:solidFill>
                  <a:srgbClr val="003366"/>
                </a:solidFill>
                <a:latin typeface="Arial MT"/>
                <a:cs typeface="Arial MT"/>
              </a:rPr>
              <a:t> </a:t>
            </a:r>
            <a:r>
              <a:rPr dirty="0">
                <a:solidFill>
                  <a:srgbClr val="003366"/>
                </a:solidFill>
                <a:latin typeface="Arial MT"/>
                <a:cs typeface="Arial MT"/>
              </a:rPr>
              <a:t>zero </a:t>
            </a:r>
            <a:r>
              <a:rPr spc="-10" dirty="0">
                <a:solidFill>
                  <a:srgbClr val="003366"/>
                </a:solidFill>
                <a:latin typeface="Arial MT"/>
                <a:cs typeface="Arial MT"/>
              </a:rPr>
              <a:t>and</a:t>
            </a:r>
            <a:r>
              <a:rPr spc="5" dirty="0">
                <a:solidFill>
                  <a:srgbClr val="003366"/>
                </a:solidFill>
                <a:latin typeface="Arial MT"/>
                <a:cs typeface="Arial MT"/>
              </a:rPr>
              <a:t> </a:t>
            </a:r>
            <a:r>
              <a:rPr spc="-5" dirty="0">
                <a:solidFill>
                  <a:srgbClr val="003366"/>
                </a:solidFill>
                <a:latin typeface="Arial MT"/>
                <a:cs typeface="Arial MT"/>
              </a:rPr>
              <a:t>if </a:t>
            </a:r>
            <a:r>
              <a:rPr spc="-484" dirty="0">
                <a:solidFill>
                  <a:srgbClr val="003366"/>
                </a:solidFill>
                <a:latin typeface="Arial MT"/>
                <a:cs typeface="Arial MT"/>
              </a:rPr>
              <a:t> </a:t>
            </a:r>
            <a:r>
              <a:rPr spc="-5" dirty="0">
                <a:solidFill>
                  <a:srgbClr val="003366"/>
                </a:solidFill>
                <a:latin typeface="Arial MT"/>
                <a:cs typeface="Arial MT"/>
              </a:rPr>
              <a:t>the sample</a:t>
            </a:r>
            <a:r>
              <a:rPr spc="5" dirty="0">
                <a:solidFill>
                  <a:srgbClr val="003366"/>
                </a:solidFill>
                <a:latin typeface="Arial MT"/>
                <a:cs typeface="Arial MT"/>
              </a:rPr>
              <a:t> </a:t>
            </a:r>
            <a:r>
              <a:rPr spc="-5" dirty="0">
                <a:solidFill>
                  <a:srgbClr val="003366"/>
                </a:solidFill>
                <a:latin typeface="Arial MT"/>
                <a:cs typeface="Arial MT"/>
              </a:rPr>
              <a:t>is</a:t>
            </a:r>
            <a:r>
              <a:rPr spc="5" dirty="0">
                <a:solidFill>
                  <a:srgbClr val="003366"/>
                </a:solidFill>
                <a:latin typeface="Arial MT"/>
                <a:cs typeface="Arial MT"/>
              </a:rPr>
              <a:t> </a:t>
            </a:r>
            <a:r>
              <a:rPr spc="-10" dirty="0">
                <a:solidFill>
                  <a:srgbClr val="003366"/>
                </a:solidFill>
                <a:latin typeface="Arial MT"/>
                <a:cs typeface="Arial MT"/>
              </a:rPr>
              <a:t>an</a:t>
            </a:r>
            <a:r>
              <a:rPr spc="-5" dirty="0">
                <a:solidFill>
                  <a:srgbClr val="003366"/>
                </a:solidFill>
                <a:latin typeface="Arial MT"/>
                <a:cs typeface="Arial MT"/>
              </a:rPr>
              <a:t> </a:t>
            </a:r>
            <a:r>
              <a:rPr spc="-10" dirty="0">
                <a:solidFill>
                  <a:srgbClr val="003366"/>
                </a:solidFill>
                <a:latin typeface="Arial MT"/>
                <a:cs typeface="Arial MT"/>
              </a:rPr>
              <a:t>equally</a:t>
            </a:r>
            <a:r>
              <a:rPr spc="-25" dirty="0">
                <a:solidFill>
                  <a:srgbClr val="003366"/>
                </a:solidFill>
                <a:latin typeface="Arial MT"/>
                <a:cs typeface="Arial MT"/>
              </a:rPr>
              <a:t> </a:t>
            </a:r>
            <a:r>
              <a:rPr spc="-10" dirty="0">
                <a:solidFill>
                  <a:srgbClr val="003366"/>
                </a:solidFill>
                <a:latin typeface="Arial MT"/>
                <a:cs typeface="Arial MT"/>
              </a:rPr>
              <a:t>divided</a:t>
            </a:r>
            <a:r>
              <a:rPr spc="-5" dirty="0">
                <a:solidFill>
                  <a:srgbClr val="003366"/>
                </a:solidFill>
                <a:latin typeface="Arial MT"/>
                <a:cs typeface="Arial MT"/>
              </a:rPr>
              <a:t> it</a:t>
            </a:r>
            <a:r>
              <a:rPr spc="5" dirty="0">
                <a:solidFill>
                  <a:srgbClr val="003366"/>
                </a:solidFill>
                <a:latin typeface="Arial MT"/>
                <a:cs typeface="Arial MT"/>
              </a:rPr>
              <a:t> </a:t>
            </a:r>
            <a:r>
              <a:rPr spc="-10" dirty="0">
                <a:solidFill>
                  <a:srgbClr val="003366"/>
                </a:solidFill>
                <a:latin typeface="Arial MT"/>
                <a:cs typeface="Arial MT"/>
              </a:rPr>
              <a:t>has</a:t>
            </a:r>
            <a:r>
              <a:rPr spc="5" dirty="0">
                <a:solidFill>
                  <a:srgbClr val="003366"/>
                </a:solidFill>
                <a:latin typeface="Arial MT"/>
                <a:cs typeface="Arial MT"/>
              </a:rPr>
              <a:t> </a:t>
            </a:r>
            <a:r>
              <a:rPr spc="-10" dirty="0">
                <a:solidFill>
                  <a:srgbClr val="003366"/>
                </a:solidFill>
                <a:latin typeface="Arial MT"/>
                <a:cs typeface="Arial MT"/>
              </a:rPr>
              <a:t>entropy</a:t>
            </a:r>
            <a:r>
              <a:rPr spc="-25" dirty="0">
                <a:solidFill>
                  <a:srgbClr val="003366"/>
                </a:solidFill>
                <a:latin typeface="Arial MT"/>
                <a:cs typeface="Arial MT"/>
              </a:rPr>
              <a:t> </a:t>
            </a:r>
            <a:r>
              <a:rPr spc="-5" dirty="0">
                <a:solidFill>
                  <a:srgbClr val="003366"/>
                </a:solidFill>
                <a:latin typeface="Arial MT"/>
                <a:cs typeface="Arial MT"/>
              </a:rPr>
              <a:t>of</a:t>
            </a:r>
            <a:r>
              <a:rPr spc="5" dirty="0">
                <a:solidFill>
                  <a:srgbClr val="003366"/>
                </a:solidFill>
                <a:latin typeface="Arial MT"/>
                <a:cs typeface="Arial MT"/>
              </a:rPr>
              <a:t> </a:t>
            </a:r>
            <a:r>
              <a:rPr spc="-10" dirty="0">
                <a:solidFill>
                  <a:srgbClr val="003366"/>
                </a:solidFill>
                <a:latin typeface="Arial MT"/>
                <a:cs typeface="Arial MT"/>
              </a:rPr>
              <a:t>one</a:t>
            </a:r>
            <a:endParaRPr dirty="0">
              <a:latin typeface="Arial MT"/>
              <a:cs typeface="Arial MT"/>
            </a:endParaRPr>
          </a:p>
        </p:txBody>
      </p:sp>
      <p:sp>
        <p:nvSpPr>
          <p:cNvPr id="7" name="object 7"/>
          <p:cNvSpPr txBox="1"/>
          <p:nvPr/>
        </p:nvSpPr>
        <p:spPr>
          <a:xfrm>
            <a:off x="2440939" y="4086859"/>
            <a:ext cx="215900" cy="243656"/>
          </a:xfrm>
          <a:prstGeom prst="rect">
            <a:avLst/>
          </a:prstGeom>
        </p:spPr>
        <p:txBody>
          <a:bodyPr vert="horz" wrap="square" lIns="0" tIns="12700" rIns="0" bIns="0" rtlCol="0">
            <a:spAutoFit/>
          </a:bodyPr>
          <a:lstStyle/>
          <a:p>
            <a:pPr marL="12700">
              <a:spcBef>
                <a:spcPts val="100"/>
              </a:spcBef>
            </a:pPr>
            <a:r>
              <a:rPr sz="1500" spc="590" dirty="0">
                <a:solidFill>
                  <a:srgbClr val="003366"/>
                </a:solidFill>
                <a:latin typeface="Trebuchet MS"/>
                <a:cs typeface="Trebuchet MS"/>
              </a:rPr>
              <a:t>●</a:t>
            </a:r>
            <a:endParaRPr sz="1500">
              <a:latin typeface="Trebuchet MS"/>
              <a:cs typeface="Trebuchet MS"/>
            </a:endParaRPr>
          </a:p>
        </p:txBody>
      </p:sp>
      <p:sp>
        <p:nvSpPr>
          <p:cNvPr id="8" name="object 8"/>
          <p:cNvSpPr txBox="1"/>
          <p:nvPr/>
        </p:nvSpPr>
        <p:spPr>
          <a:xfrm>
            <a:off x="2783839" y="4067809"/>
            <a:ext cx="1903730" cy="330200"/>
          </a:xfrm>
          <a:prstGeom prst="rect">
            <a:avLst/>
          </a:prstGeom>
        </p:spPr>
        <p:txBody>
          <a:bodyPr vert="horz" wrap="square" lIns="0" tIns="12700" rIns="0" bIns="0" rtlCol="0">
            <a:spAutoFit/>
          </a:bodyPr>
          <a:lstStyle/>
          <a:p>
            <a:pPr marL="12700">
              <a:spcBef>
                <a:spcPts val="100"/>
              </a:spcBef>
            </a:pPr>
            <a:r>
              <a:rPr sz="2000" spc="-5" dirty="0">
                <a:solidFill>
                  <a:srgbClr val="003366"/>
                </a:solidFill>
                <a:latin typeface="Arial MT"/>
                <a:cs typeface="Arial MT"/>
              </a:rPr>
              <a:t>Information</a:t>
            </a:r>
            <a:r>
              <a:rPr sz="2000" spc="-60" dirty="0">
                <a:solidFill>
                  <a:srgbClr val="003366"/>
                </a:solidFill>
                <a:latin typeface="Arial MT"/>
                <a:cs typeface="Arial MT"/>
              </a:rPr>
              <a:t> </a:t>
            </a:r>
            <a:r>
              <a:rPr sz="2000" dirty="0">
                <a:solidFill>
                  <a:srgbClr val="003366"/>
                </a:solidFill>
                <a:latin typeface="Arial MT"/>
                <a:cs typeface="Arial MT"/>
              </a:rPr>
              <a:t>Gain</a:t>
            </a:r>
            <a:endParaRPr sz="2000" dirty="0">
              <a:latin typeface="Arial MT"/>
              <a:cs typeface="Arial MT"/>
            </a:endParaRPr>
          </a:p>
        </p:txBody>
      </p:sp>
      <p:sp>
        <p:nvSpPr>
          <p:cNvPr id="9" name="object 9"/>
          <p:cNvSpPr txBox="1"/>
          <p:nvPr/>
        </p:nvSpPr>
        <p:spPr>
          <a:xfrm>
            <a:off x="2898139" y="4453891"/>
            <a:ext cx="82550" cy="220573"/>
          </a:xfrm>
          <a:prstGeom prst="rect">
            <a:avLst/>
          </a:prstGeom>
        </p:spPr>
        <p:txBody>
          <a:bodyPr vert="horz" wrap="square" lIns="0" tIns="12700" rIns="0" bIns="0" rtlCol="0">
            <a:spAutoFit/>
          </a:bodyPr>
          <a:lstStyle/>
          <a:p>
            <a:pPr marL="12700">
              <a:spcBef>
                <a:spcPts val="100"/>
              </a:spcBef>
            </a:pPr>
            <a:r>
              <a:rPr sz="1350" dirty="0">
                <a:solidFill>
                  <a:srgbClr val="003366"/>
                </a:solidFill>
                <a:latin typeface="Arial MT"/>
                <a:cs typeface="Arial MT"/>
              </a:rPr>
              <a:t>-</a:t>
            </a:r>
            <a:endParaRPr sz="1350">
              <a:latin typeface="Arial MT"/>
              <a:cs typeface="Arial MT"/>
            </a:endParaRPr>
          </a:p>
        </p:txBody>
      </p:sp>
      <p:sp>
        <p:nvSpPr>
          <p:cNvPr id="10" name="object 10"/>
          <p:cNvSpPr txBox="1"/>
          <p:nvPr/>
        </p:nvSpPr>
        <p:spPr>
          <a:xfrm>
            <a:off x="2898139" y="5059680"/>
            <a:ext cx="82550" cy="220573"/>
          </a:xfrm>
          <a:prstGeom prst="rect">
            <a:avLst/>
          </a:prstGeom>
        </p:spPr>
        <p:txBody>
          <a:bodyPr vert="horz" wrap="square" lIns="0" tIns="12700" rIns="0" bIns="0" rtlCol="0">
            <a:spAutoFit/>
          </a:bodyPr>
          <a:lstStyle/>
          <a:p>
            <a:pPr marL="12700">
              <a:spcBef>
                <a:spcPts val="100"/>
              </a:spcBef>
            </a:pPr>
            <a:r>
              <a:rPr sz="1350" dirty="0">
                <a:solidFill>
                  <a:srgbClr val="003366"/>
                </a:solidFill>
                <a:latin typeface="Arial MT"/>
                <a:cs typeface="Arial MT"/>
              </a:rPr>
              <a:t>-</a:t>
            </a:r>
            <a:endParaRPr sz="1350">
              <a:latin typeface="Arial MT"/>
              <a:cs typeface="Arial MT"/>
            </a:endParaRPr>
          </a:p>
        </p:txBody>
      </p:sp>
      <p:sp>
        <p:nvSpPr>
          <p:cNvPr id="11" name="object 11"/>
          <p:cNvSpPr txBox="1"/>
          <p:nvPr/>
        </p:nvSpPr>
        <p:spPr>
          <a:xfrm>
            <a:off x="3183890" y="4429759"/>
            <a:ext cx="6555105" cy="1179830"/>
          </a:xfrm>
          <a:prstGeom prst="rect">
            <a:avLst/>
          </a:prstGeom>
        </p:spPr>
        <p:txBody>
          <a:bodyPr vert="horz" wrap="square" lIns="0" tIns="12700" rIns="0" bIns="0" rtlCol="0">
            <a:spAutoFit/>
          </a:bodyPr>
          <a:lstStyle/>
          <a:p>
            <a:pPr marL="12700" marR="668020">
              <a:spcBef>
                <a:spcPts val="100"/>
              </a:spcBef>
            </a:pPr>
            <a:r>
              <a:rPr spc="-10" dirty="0">
                <a:solidFill>
                  <a:srgbClr val="003366"/>
                </a:solidFill>
                <a:latin typeface="Arial MT"/>
                <a:cs typeface="Arial MT"/>
              </a:rPr>
              <a:t>Measures</a:t>
            </a:r>
            <a:r>
              <a:rPr spc="-5" dirty="0">
                <a:solidFill>
                  <a:srgbClr val="003366"/>
                </a:solidFill>
                <a:latin typeface="Arial MT"/>
                <a:cs typeface="Arial MT"/>
              </a:rPr>
              <a:t> </a:t>
            </a:r>
            <a:r>
              <a:rPr spc="-10" dirty="0">
                <a:solidFill>
                  <a:srgbClr val="003366"/>
                </a:solidFill>
                <a:latin typeface="Arial MT"/>
                <a:cs typeface="Arial MT"/>
              </a:rPr>
              <a:t>how</a:t>
            </a:r>
            <a:r>
              <a:rPr spc="-30" dirty="0">
                <a:solidFill>
                  <a:srgbClr val="003366"/>
                </a:solidFill>
                <a:latin typeface="Arial MT"/>
                <a:cs typeface="Arial MT"/>
              </a:rPr>
              <a:t> </a:t>
            </a:r>
            <a:r>
              <a:rPr spc="-15" dirty="0">
                <a:solidFill>
                  <a:srgbClr val="003366"/>
                </a:solidFill>
                <a:latin typeface="Arial MT"/>
                <a:cs typeface="Arial MT"/>
              </a:rPr>
              <a:t>well</a:t>
            </a:r>
            <a:r>
              <a:rPr spc="-5" dirty="0">
                <a:solidFill>
                  <a:srgbClr val="003366"/>
                </a:solidFill>
                <a:latin typeface="Arial MT"/>
                <a:cs typeface="Arial MT"/>
              </a:rPr>
              <a:t> </a:t>
            </a:r>
            <a:r>
              <a:rPr dirty="0">
                <a:solidFill>
                  <a:srgbClr val="003366"/>
                </a:solidFill>
                <a:latin typeface="Arial MT"/>
                <a:cs typeface="Arial MT"/>
              </a:rPr>
              <a:t>a </a:t>
            </a:r>
            <a:r>
              <a:rPr spc="-10" dirty="0">
                <a:solidFill>
                  <a:srgbClr val="003366"/>
                </a:solidFill>
                <a:latin typeface="Arial MT"/>
                <a:cs typeface="Arial MT"/>
              </a:rPr>
              <a:t>given</a:t>
            </a:r>
            <a:r>
              <a:rPr spc="-5" dirty="0">
                <a:solidFill>
                  <a:srgbClr val="003366"/>
                </a:solidFill>
                <a:latin typeface="Arial MT"/>
                <a:cs typeface="Arial MT"/>
              </a:rPr>
              <a:t> </a:t>
            </a:r>
            <a:r>
              <a:rPr spc="-10" dirty="0">
                <a:solidFill>
                  <a:srgbClr val="003366"/>
                </a:solidFill>
                <a:latin typeface="Arial MT"/>
                <a:cs typeface="Arial MT"/>
              </a:rPr>
              <a:t>attribute</a:t>
            </a:r>
            <a:r>
              <a:rPr dirty="0">
                <a:solidFill>
                  <a:srgbClr val="003366"/>
                </a:solidFill>
                <a:latin typeface="Arial MT"/>
                <a:cs typeface="Arial MT"/>
              </a:rPr>
              <a:t> </a:t>
            </a:r>
            <a:r>
              <a:rPr spc="-5" dirty="0">
                <a:solidFill>
                  <a:srgbClr val="003366"/>
                </a:solidFill>
                <a:latin typeface="Arial MT"/>
                <a:cs typeface="Arial MT"/>
              </a:rPr>
              <a:t>separates</a:t>
            </a:r>
            <a:r>
              <a:rPr dirty="0">
                <a:solidFill>
                  <a:srgbClr val="003366"/>
                </a:solidFill>
                <a:latin typeface="Arial MT"/>
                <a:cs typeface="Arial MT"/>
              </a:rPr>
              <a:t> </a:t>
            </a:r>
            <a:r>
              <a:rPr spc="-5" dirty="0">
                <a:solidFill>
                  <a:srgbClr val="003366"/>
                </a:solidFill>
                <a:latin typeface="Arial MT"/>
                <a:cs typeface="Arial MT"/>
              </a:rPr>
              <a:t>the </a:t>
            </a:r>
            <a:r>
              <a:rPr spc="-10" dirty="0">
                <a:solidFill>
                  <a:srgbClr val="003366"/>
                </a:solidFill>
                <a:latin typeface="Arial MT"/>
                <a:cs typeface="Arial MT"/>
              </a:rPr>
              <a:t>training </a:t>
            </a:r>
            <a:r>
              <a:rPr spc="-484" dirty="0">
                <a:solidFill>
                  <a:srgbClr val="003366"/>
                </a:solidFill>
                <a:latin typeface="Arial MT"/>
                <a:cs typeface="Arial MT"/>
              </a:rPr>
              <a:t> </a:t>
            </a:r>
            <a:r>
              <a:rPr spc="-10" dirty="0">
                <a:solidFill>
                  <a:srgbClr val="003366"/>
                </a:solidFill>
                <a:latin typeface="Arial MT"/>
                <a:cs typeface="Arial MT"/>
              </a:rPr>
              <a:t>examples</a:t>
            </a:r>
            <a:r>
              <a:rPr spc="-5" dirty="0">
                <a:solidFill>
                  <a:srgbClr val="003366"/>
                </a:solidFill>
                <a:latin typeface="Arial MT"/>
                <a:cs typeface="Arial MT"/>
              </a:rPr>
              <a:t> </a:t>
            </a:r>
            <a:r>
              <a:rPr spc="-10" dirty="0">
                <a:solidFill>
                  <a:srgbClr val="003366"/>
                </a:solidFill>
                <a:latin typeface="Arial MT"/>
                <a:cs typeface="Arial MT"/>
              </a:rPr>
              <a:t>according</a:t>
            </a:r>
            <a:r>
              <a:rPr spc="-5" dirty="0">
                <a:solidFill>
                  <a:srgbClr val="003366"/>
                </a:solidFill>
                <a:latin typeface="Arial MT"/>
                <a:cs typeface="Arial MT"/>
              </a:rPr>
              <a:t> to their</a:t>
            </a:r>
            <a:r>
              <a:rPr spc="5" dirty="0">
                <a:solidFill>
                  <a:srgbClr val="003366"/>
                </a:solidFill>
                <a:latin typeface="Arial MT"/>
                <a:cs typeface="Arial MT"/>
              </a:rPr>
              <a:t> </a:t>
            </a:r>
            <a:r>
              <a:rPr spc="-10" dirty="0">
                <a:solidFill>
                  <a:srgbClr val="003366"/>
                </a:solidFill>
                <a:latin typeface="Arial MT"/>
                <a:cs typeface="Arial MT"/>
              </a:rPr>
              <a:t>target</a:t>
            </a:r>
            <a:r>
              <a:rPr spc="5" dirty="0">
                <a:solidFill>
                  <a:srgbClr val="003366"/>
                </a:solidFill>
                <a:latin typeface="Arial MT"/>
                <a:cs typeface="Arial MT"/>
              </a:rPr>
              <a:t> </a:t>
            </a:r>
            <a:r>
              <a:rPr spc="-5" dirty="0">
                <a:solidFill>
                  <a:srgbClr val="003366"/>
                </a:solidFill>
                <a:latin typeface="Arial MT"/>
                <a:cs typeface="Arial MT"/>
              </a:rPr>
              <a:t>classification</a:t>
            </a:r>
            <a:endParaRPr>
              <a:latin typeface="Arial MT"/>
              <a:cs typeface="Arial MT"/>
            </a:endParaRPr>
          </a:p>
          <a:p>
            <a:pPr marL="12700" marR="5080">
              <a:spcBef>
                <a:spcPts val="450"/>
              </a:spcBef>
            </a:pPr>
            <a:r>
              <a:rPr spc="-5" dirty="0">
                <a:solidFill>
                  <a:srgbClr val="003366"/>
                </a:solidFill>
                <a:latin typeface="Arial MT"/>
                <a:cs typeface="Arial MT"/>
              </a:rPr>
              <a:t>This</a:t>
            </a:r>
            <a:r>
              <a:rPr dirty="0">
                <a:solidFill>
                  <a:srgbClr val="003366"/>
                </a:solidFill>
                <a:latin typeface="Arial MT"/>
                <a:cs typeface="Arial MT"/>
              </a:rPr>
              <a:t> </a:t>
            </a:r>
            <a:r>
              <a:rPr spc="-5" dirty="0">
                <a:solidFill>
                  <a:srgbClr val="003366"/>
                </a:solidFill>
                <a:latin typeface="Arial MT"/>
                <a:cs typeface="Arial MT"/>
              </a:rPr>
              <a:t>measure</a:t>
            </a:r>
            <a:r>
              <a:rPr dirty="0">
                <a:solidFill>
                  <a:srgbClr val="003366"/>
                </a:solidFill>
                <a:latin typeface="Arial MT"/>
                <a:cs typeface="Arial MT"/>
              </a:rPr>
              <a:t> </a:t>
            </a:r>
            <a:r>
              <a:rPr spc="-5" dirty="0">
                <a:solidFill>
                  <a:srgbClr val="003366"/>
                </a:solidFill>
                <a:latin typeface="Arial MT"/>
                <a:cs typeface="Arial MT"/>
              </a:rPr>
              <a:t>is</a:t>
            </a:r>
            <a:r>
              <a:rPr spc="10" dirty="0">
                <a:solidFill>
                  <a:srgbClr val="003366"/>
                </a:solidFill>
                <a:latin typeface="Arial MT"/>
                <a:cs typeface="Arial MT"/>
              </a:rPr>
              <a:t> </a:t>
            </a:r>
            <a:r>
              <a:rPr spc="-5" dirty="0">
                <a:solidFill>
                  <a:srgbClr val="003366"/>
                </a:solidFill>
                <a:latin typeface="Arial MT"/>
                <a:cs typeface="Arial MT"/>
              </a:rPr>
              <a:t>used</a:t>
            </a:r>
            <a:r>
              <a:rPr spc="5" dirty="0">
                <a:solidFill>
                  <a:srgbClr val="003366"/>
                </a:solidFill>
                <a:latin typeface="Arial MT"/>
                <a:cs typeface="Arial MT"/>
              </a:rPr>
              <a:t> </a:t>
            </a:r>
            <a:r>
              <a:rPr spc="-5" dirty="0">
                <a:solidFill>
                  <a:srgbClr val="003366"/>
                </a:solidFill>
                <a:latin typeface="Arial MT"/>
                <a:cs typeface="Arial MT"/>
              </a:rPr>
              <a:t>to</a:t>
            </a:r>
            <a:r>
              <a:rPr dirty="0">
                <a:solidFill>
                  <a:srgbClr val="003366"/>
                </a:solidFill>
                <a:latin typeface="Arial MT"/>
                <a:cs typeface="Arial MT"/>
              </a:rPr>
              <a:t> </a:t>
            </a:r>
            <a:r>
              <a:rPr spc="-5" dirty="0">
                <a:solidFill>
                  <a:srgbClr val="003366"/>
                </a:solidFill>
                <a:latin typeface="Arial MT"/>
                <a:cs typeface="Arial MT"/>
              </a:rPr>
              <a:t>select</a:t>
            </a:r>
            <a:r>
              <a:rPr spc="10" dirty="0">
                <a:solidFill>
                  <a:srgbClr val="003366"/>
                </a:solidFill>
                <a:latin typeface="Arial MT"/>
                <a:cs typeface="Arial MT"/>
              </a:rPr>
              <a:t> </a:t>
            </a:r>
            <a:r>
              <a:rPr spc="-10" dirty="0">
                <a:solidFill>
                  <a:srgbClr val="003366"/>
                </a:solidFill>
                <a:latin typeface="Arial MT"/>
                <a:cs typeface="Arial MT"/>
              </a:rPr>
              <a:t>among</a:t>
            </a:r>
            <a:r>
              <a:rPr dirty="0">
                <a:solidFill>
                  <a:srgbClr val="003366"/>
                </a:solidFill>
                <a:latin typeface="Arial MT"/>
                <a:cs typeface="Arial MT"/>
              </a:rPr>
              <a:t> </a:t>
            </a:r>
            <a:r>
              <a:rPr spc="-5" dirty="0">
                <a:solidFill>
                  <a:srgbClr val="003366"/>
                </a:solidFill>
                <a:latin typeface="Arial MT"/>
                <a:cs typeface="Arial MT"/>
              </a:rPr>
              <a:t>the</a:t>
            </a:r>
            <a:r>
              <a:rPr spc="5" dirty="0">
                <a:solidFill>
                  <a:srgbClr val="003366"/>
                </a:solidFill>
                <a:latin typeface="Arial MT"/>
                <a:cs typeface="Arial MT"/>
              </a:rPr>
              <a:t> </a:t>
            </a:r>
            <a:r>
              <a:rPr spc="-10" dirty="0">
                <a:solidFill>
                  <a:srgbClr val="003366"/>
                </a:solidFill>
                <a:latin typeface="Arial MT"/>
                <a:cs typeface="Arial MT"/>
              </a:rPr>
              <a:t>candidate</a:t>
            </a:r>
            <a:r>
              <a:rPr dirty="0">
                <a:solidFill>
                  <a:srgbClr val="003366"/>
                </a:solidFill>
                <a:latin typeface="Arial MT"/>
                <a:cs typeface="Arial MT"/>
              </a:rPr>
              <a:t> </a:t>
            </a:r>
            <a:r>
              <a:rPr spc="-10" dirty="0">
                <a:solidFill>
                  <a:srgbClr val="003366"/>
                </a:solidFill>
                <a:latin typeface="Arial MT"/>
                <a:cs typeface="Arial MT"/>
              </a:rPr>
              <a:t>attributes</a:t>
            </a:r>
            <a:r>
              <a:rPr dirty="0">
                <a:solidFill>
                  <a:srgbClr val="003366"/>
                </a:solidFill>
                <a:latin typeface="Arial MT"/>
                <a:cs typeface="Arial MT"/>
              </a:rPr>
              <a:t> </a:t>
            </a:r>
            <a:r>
              <a:rPr spc="-5" dirty="0">
                <a:solidFill>
                  <a:srgbClr val="003366"/>
                </a:solidFill>
                <a:latin typeface="Arial MT"/>
                <a:cs typeface="Arial MT"/>
              </a:rPr>
              <a:t>at </a:t>
            </a:r>
            <a:r>
              <a:rPr spc="-484" dirty="0">
                <a:solidFill>
                  <a:srgbClr val="003366"/>
                </a:solidFill>
                <a:latin typeface="Arial MT"/>
                <a:cs typeface="Arial MT"/>
              </a:rPr>
              <a:t> </a:t>
            </a:r>
            <a:r>
              <a:rPr spc="-10" dirty="0">
                <a:solidFill>
                  <a:srgbClr val="003366"/>
                </a:solidFill>
                <a:latin typeface="Arial MT"/>
                <a:cs typeface="Arial MT"/>
              </a:rPr>
              <a:t>each </a:t>
            </a:r>
            <a:r>
              <a:rPr dirty="0">
                <a:solidFill>
                  <a:srgbClr val="003366"/>
                </a:solidFill>
                <a:latin typeface="Arial MT"/>
                <a:cs typeface="Arial MT"/>
              </a:rPr>
              <a:t>step</a:t>
            </a:r>
            <a:r>
              <a:rPr spc="-5" dirty="0">
                <a:solidFill>
                  <a:srgbClr val="003366"/>
                </a:solidFill>
                <a:latin typeface="Arial MT"/>
                <a:cs typeface="Arial MT"/>
              </a:rPr>
              <a:t> </a:t>
            </a:r>
            <a:r>
              <a:rPr spc="-15" dirty="0">
                <a:solidFill>
                  <a:srgbClr val="003366"/>
                </a:solidFill>
                <a:latin typeface="Arial MT"/>
                <a:cs typeface="Arial MT"/>
              </a:rPr>
              <a:t>while</a:t>
            </a:r>
            <a:r>
              <a:rPr spc="-5" dirty="0">
                <a:solidFill>
                  <a:srgbClr val="003366"/>
                </a:solidFill>
                <a:latin typeface="Arial MT"/>
                <a:cs typeface="Arial MT"/>
              </a:rPr>
              <a:t> </a:t>
            </a:r>
            <a:r>
              <a:rPr spc="-10" dirty="0">
                <a:solidFill>
                  <a:srgbClr val="003366"/>
                </a:solidFill>
                <a:latin typeface="Arial MT"/>
                <a:cs typeface="Arial MT"/>
              </a:rPr>
              <a:t>growing</a:t>
            </a:r>
            <a:r>
              <a:rPr spc="-5" dirty="0">
                <a:solidFill>
                  <a:srgbClr val="003366"/>
                </a:solidFill>
                <a:latin typeface="Arial MT"/>
                <a:cs typeface="Arial MT"/>
              </a:rPr>
              <a:t> the</a:t>
            </a:r>
            <a:r>
              <a:rPr spc="-10" dirty="0">
                <a:solidFill>
                  <a:srgbClr val="003366"/>
                </a:solidFill>
                <a:latin typeface="Arial MT"/>
                <a:cs typeface="Arial MT"/>
              </a:rPr>
              <a:t> </a:t>
            </a:r>
            <a:r>
              <a:rPr spc="-5" dirty="0">
                <a:solidFill>
                  <a:srgbClr val="003366"/>
                </a:solidFill>
                <a:latin typeface="Arial MT"/>
                <a:cs typeface="Arial MT"/>
              </a:rPr>
              <a:t>tree</a:t>
            </a:r>
            <a:endParaRPr>
              <a:latin typeface="Arial MT"/>
              <a:cs typeface="Arial MT"/>
            </a:endParaRPr>
          </a:p>
        </p:txBody>
      </p:sp>
      <p:sp>
        <p:nvSpPr>
          <p:cNvPr id="13" name="Rectangle 12">
            <a:extLst>
              <a:ext uri="{FF2B5EF4-FFF2-40B4-BE49-F238E27FC236}">
                <a16:creationId xmlns:a16="http://schemas.microsoft.com/office/drawing/2014/main" id="{8B6E2B52-A9B8-4FD4-AD07-DE035E11ABAF}"/>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9272387-C252-46FE-B0C2-0FB26F553689}"/>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6540" y="115277"/>
            <a:ext cx="3674745" cy="574040"/>
          </a:xfrm>
          <a:prstGeom prst="rect">
            <a:avLst/>
          </a:prstGeom>
        </p:spPr>
        <p:txBody>
          <a:bodyPr vert="horz" wrap="square" lIns="0" tIns="12700" rIns="0" bIns="0" rtlCol="0">
            <a:spAutoFit/>
          </a:bodyPr>
          <a:lstStyle/>
          <a:p>
            <a:pPr marL="12700">
              <a:spcBef>
                <a:spcPts val="100"/>
              </a:spcBef>
            </a:pPr>
            <a:r>
              <a:rPr sz="3600" b="1" spc="-10" dirty="0">
                <a:latin typeface="+mj-lt"/>
                <a:cs typeface="Arial"/>
              </a:rPr>
              <a:t>Information</a:t>
            </a:r>
            <a:r>
              <a:rPr sz="3600" b="1" spc="-65" dirty="0">
                <a:latin typeface="+mj-lt"/>
                <a:cs typeface="Arial"/>
              </a:rPr>
              <a:t> </a:t>
            </a:r>
            <a:r>
              <a:rPr sz="3600" b="1" spc="-5" dirty="0">
                <a:latin typeface="+mj-lt"/>
                <a:cs typeface="Arial"/>
              </a:rPr>
              <a:t>Gain</a:t>
            </a:r>
            <a:endParaRPr sz="3600" b="1" dirty="0">
              <a:latin typeface="+mj-lt"/>
              <a:cs typeface="Arial"/>
            </a:endParaRPr>
          </a:p>
        </p:txBody>
      </p:sp>
      <p:sp>
        <p:nvSpPr>
          <p:cNvPr id="3" name="object 3"/>
          <p:cNvSpPr txBox="1"/>
          <p:nvPr/>
        </p:nvSpPr>
        <p:spPr>
          <a:xfrm>
            <a:off x="2440939" y="1518036"/>
            <a:ext cx="5238750" cy="391160"/>
          </a:xfrm>
          <a:prstGeom prst="rect">
            <a:avLst/>
          </a:prstGeom>
        </p:spPr>
        <p:txBody>
          <a:bodyPr vert="horz" wrap="square" lIns="0" tIns="12700" rIns="0" bIns="0" rtlCol="0">
            <a:spAutoFit/>
          </a:bodyPr>
          <a:lstStyle/>
          <a:p>
            <a:pPr marL="12700">
              <a:spcBef>
                <a:spcPts val="100"/>
              </a:spcBef>
            </a:pPr>
            <a:r>
              <a:rPr sz="2400" spc="-5" dirty="0">
                <a:solidFill>
                  <a:srgbClr val="003366"/>
                </a:solidFill>
                <a:latin typeface="Arial MT"/>
                <a:cs typeface="Arial MT"/>
              </a:rPr>
              <a:t>Step</a:t>
            </a:r>
            <a:r>
              <a:rPr sz="2400" spc="-20" dirty="0">
                <a:solidFill>
                  <a:srgbClr val="003366"/>
                </a:solidFill>
                <a:latin typeface="Arial MT"/>
                <a:cs typeface="Arial MT"/>
              </a:rPr>
              <a:t> </a:t>
            </a:r>
            <a:r>
              <a:rPr sz="2400" dirty="0">
                <a:solidFill>
                  <a:srgbClr val="003366"/>
                </a:solidFill>
                <a:latin typeface="Arial MT"/>
                <a:cs typeface="Arial MT"/>
              </a:rPr>
              <a:t>1</a:t>
            </a:r>
            <a:r>
              <a:rPr sz="2400" spc="-10" dirty="0">
                <a:solidFill>
                  <a:srgbClr val="003366"/>
                </a:solidFill>
                <a:latin typeface="Arial MT"/>
                <a:cs typeface="Arial MT"/>
              </a:rPr>
              <a:t> </a:t>
            </a:r>
            <a:r>
              <a:rPr sz="2400" dirty="0">
                <a:solidFill>
                  <a:srgbClr val="003366"/>
                </a:solidFill>
                <a:latin typeface="Arial MT"/>
                <a:cs typeface="Arial MT"/>
              </a:rPr>
              <a:t>:</a:t>
            </a:r>
            <a:r>
              <a:rPr sz="2400" spc="-10" dirty="0">
                <a:solidFill>
                  <a:srgbClr val="003366"/>
                </a:solidFill>
                <a:latin typeface="Arial MT"/>
                <a:cs typeface="Arial MT"/>
              </a:rPr>
              <a:t> </a:t>
            </a:r>
            <a:r>
              <a:rPr sz="2400" spc="-5" dirty="0">
                <a:solidFill>
                  <a:srgbClr val="003366"/>
                </a:solidFill>
                <a:latin typeface="Arial MT"/>
                <a:cs typeface="Arial MT"/>
              </a:rPr>
              <a:t>Calculate</a:t>
            </a:r>
            <a:r>
              <a:rPr sz="2400" spc="-10" dirty="0">
                <a:solidFill>
                  <a:srgbClr val="003366"/>
                </a:solidFill>
                <a:latin typeface="Arial MT"/>
                <a:cs typeface="Arial MT"/>
              </a:rPr>
              <a:t> </a:t>
            </a:r>
            <a:r>
              <a:rPr sz="2400" spc="-5" dirty="0">
                <a:solidFill>
                  <a:srgbClr val="003366"/>
                </a:solidFill>
                <a:latin typeface="Arial MT"/>
                <a:cs typeface="Arial MT"/>
              </a:rPr>
              <a:t>entropy</a:t>
            </a:r>
            <a:r>
              <a:rPr sz="2400" spc="-10" dirty="0">
                <a:solidFill>
                  <a:srgbClr val="003366"/>
                </a:solidFill>
                <a:latin typeface="Arial MT"/>
                <a:cs typeface="Arial MT"/>
              </a:rPr>
              <a:t> </a:t>
            </a:r>
            <a:r>
              <a:rPr sz="2400" dirty="0">
                <a:solidFill>
                  <a:srgbClr val="003366"/>
                </a:solidFill>
                <a:latin typeface="Arial MT"/>
                <a:cs typeface="Arial MT"/>
              </a:rPr>
              <a:t>of</a:t>
            </a:r>
            <a:r>
              <a:rPr sz="2400" spc="-15" dirty="0">
                <a:solidFill>
                  <a:srgbClr val="003366"/>
                </a:solidFill>
                <a:latin typeface="Arial MT"/>
                <a:cs typeface="Arial MT"/>
              </a:rPr>
              <a:t> </a:t>
            </a:r>
            <a:r>
              <a:rPr sz="2400" spc="-5" dirty="0">
                <a:solidFill>
                  <a:srgbClr val="003366"/>
                </a:solidFill>
                <a:latin typeface="Arial MT"/>
                <a:cs typeface="Arial MT"/>
              </a:rPr>
              <a:t>the</a:t>
            </a:r>
            <a:r>
              <a:rPr sz="2400" spc="-10" dirty="0">
                <a:solidFill>
                  <a:srgbClr val="003366"/>
                </a:solidFill>
                <a:latin typeface="Arial MT"/>
                <a:cs typeface="Arial MT"/>
              </a:rPr>
              <a:t> </a:t>
            </a:r>
            <a:r>
              <a:rPr sz="2400" spc="-5" dirty="0">
                <a:solidFill>
                  <a:srgbClr val="003366"/>
                </a:solidFill>
                <a:latin typeface="Arial MT"/>
                <a:cs typeface="Arial MT"/>
              </a:rPr>
              <a:t>target</a:t>
            </a:r>
            <a:endParaRPr sz="2400" dirty="0">
              <a:latin typeface="Arial MT"/>
              <a:cs typeface="Arial MT"/>
            </a:endParaRPr>
          </a:p>
        </p:txBody>
      </p:sp>
      <p:pic>
        <p:nvPicPr>
          <p:cNvPr id="4" name="object 4"/>
          <p:cNvPicPr/>
          <p:nvPr/>
        </p:nvPicPr>
        <p:blipFill>
          <a:blip r:embed="rId2" cstate="print"/>
          <a:stretch>
            <a:fillRect/>
          </a:stretch>
        </p:blipFill>
        <p:spPr>
          <a:xfrm>
            <a:off x="3252025" y="2217584"/>
            <a:ext cx="6548178" cy="3784600"/>
          </a:xfrm>
          <a:prstGeom prst="rect">
            <a:avLst/>
          </a:prstGeom>
        </p:spPr>
      </p:pic>
      <p:sp>
        <p:nvSpPr>
          <p:cNvPr id="5" name="object 5"/>
          <p:cNvSpPr txBox="1">
            <a:spLocks noGrp="1"/>
          </p:cNvSpPr>
          <p:nvPr>
            <p:ph type="sldNum" sz="quarter" idx="7"/>
          </p:nvPr>
        </p:nvSpPr>
        <p:spPr>
          <a:xfrm>
            <a:off x="10134600" y="6346553"/>
            <a:ext cx="2743200" cy="384721"/>
          </a:xfrm>
          <a:prstGeom prst="rect">
            <a:avLst/>
          </a:prstGeom>
        </p:spPr>
        <p:txBody>
          <a:bodyPr vert="horz" wrap="square" lIns="0" tIns="0" rIns="0" bIns="0" rtlCol="0" anchor="ctr">
            <a:spAutoFit/>
          </a:bodyPr>
          <a:lstStyle/>
          <a:p>
            <a:pPr marL="38100">
              <a:lnSpc>
                <a:spcPts val="2975"/>
              </a:lnSpc>
            </a:pPr>
            <a:fld id="{81D60167-4931-47E6-BA6A-407CBD079E47}" type="slidenum">
              <a:rPr dirty="0"/>
              <a:pPr marL="38100">
                <a:lnSpc>
                  <a:spcPts val="2975"/>
                </a:lnSpc>
              </a:pPr>
              <a:t>52</a:t>
            </a:fld>
            <a:endParaRPr dirty="0"/>
          </a:p>
        </p:txBody>
      </p:sp>
      <p:sp>
        <p:nvSpPr>
          <p:cNvPr id="6" name="Rectangle 5">
            <a:extLst>
              <a:ext uri="{FF2B5EF4-FFF2-40B4-BE49-F238E27FC236}">
                <a16:creationId xmlns:a16="http://schemas.microsoft.com/office/drawing/2014/main" id="{445A46B1-CBBA-454E-8940-DB3A41FE171C}"/>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2E5C11F-571A-4945-842E-F8AD2D00AF91}"/>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5594" y="231637"/>
            <a:ext cx="5549265" cy="574040"/>
          </a:xfrm>
          <a:prstGeom prst="rect">
            <a:avLst/>
          </a:prstGeom>
        </p:spPr>
        <p:txBody>
          <a:bodyPr vert="horz" wrap="square" lIns="0" tIns="12700" rIns="0" bIns="0" rtlCol="0">
            <a:spAutoFit/>
          </a:bodyPr>
          <a:lstStyle/>
          <a:p>
            <a:pPr marL="12700">
              <a:spcBef>
                <a:spcPts val="100"/>
              </a:spcBef>
            </a:pPr>
            <a:r>
              <a:rPr sz="3600" b="1" spc="-10" dirty="0">
                <a:latin typeface="+mj-lt"/>
                <a:cs typeface="Arial"/>
              </a:rPr>
              <a:t>Information</a:t>
            </a:r>
            <a:r>
              <a:rPr sz="3600" b="1" spc="-30" dirty="0">
                <a:latin typeface="+mj-lt"/>
                <a:cs typeface="Arial"/>
              </a:rPr>
              <a:t> </a:t>
            </a:r>
            <a:r>
              <a:rPr sz="3600" b="1" spc="-10" dirty="0">
                <a:latin typeface="+mj-lt"/>
                <a:cs typeface="Arial"/>
              </a:rPr>
              <a:t>Gain</a:t>
            </a:r>
            <a:r>
              <a:rPr sz="3600" b="1" spc="-30" dirty="0">
                <a:latin typeface="+mj-lt"/>
                <a:cs typeface="Arial"/>
              </a:rPr>
              <a:t> </a:t>
            </a:r>
            <a:r>
              <a:rPr sz="3600" b="1" spc="-5" dirty="0">
                <a:latin typeface="+mj-lt"/>
                <a:cs typeface="Arial"/>
              </a:rPr>
              <a:t>(Cont’d)</a:t>
            </a:r>
            <a:endParaRPr sz="3600" dirty="0">
              <a:latin typeface="+mj-lt"/>
              <a:cs typeface="Arial"/>
            </a:endParaRPr>
          </a:p>
        </p:txBody>
      </p:sp>
      <p:sp>
        <p:nvSpPr>
          <p:cNvPr id="3" name="object 3"/>
          <p:cNvSpPr txBox="1"/>
          <p:nvPr/>
        </p:nvSpPr>
        <p:spPr>
          <a:xfrm>
            <a:off x="2324100" y="1043570"/>
            <a:ext cx="6847840" cy="878840"/>
          </a:xfrm>
          <a:prstGeom prst="rect">
            <a:avLst/>
          </a:prstGeom>
        </p:spPr>
        <p:txBody>
          <a:bodyPr vert="horz" wrap="square" lIns="0" tIns="12700" rIns="0" bIns="0" rtlCol="0">
            <a:spAutoFit/>
          </a:bodyPr>
          <a:lstStyle/>
          <a:p>
            <a:pPr marL="12700" marR="5080">
              <a:spcBef>
                <a:spcPts val="100"/>
              </a:spcBef>
            </a:pPr>
            <a:r>
              <a:rPr sz="2800" spc="-5" dirty="0">
                <a:solidFill>
                  <a:srgbClr val="003366"/>
                </a:solidFill>
                <a:latin typeface="Arial MT"/>
                <a:cs typeface="Arial MT"/>
              </a:rPr>
              <a:t>Step </a:t>
            </a:r>
            <a:r>
              <a:rPr sz="2800" dirty="0">
                <a:solidFill>
                  <a:srgbClr val="003366"/>
                </a:solidFill>
                <a:latin typeface="Arial MT"/>
                <a:cs typeface="Arial MT"/>
              </a:rPr>
              <a:t>2 : </a:t>
            </a:r>
            <a:r>
              <a:rPr sz="2800" spc="-5" dirty="0">
                <a:solidFill>
                  <a:srgbClr val="003366"/>
                </a:solidFill>
                <a:latin typeface="Arial MT"/>
                <a:cs typeface="Arial MT"/>
              </a:rPr>
              <a:t>Calculate</a:t>
            </a:r>
            <a:r>
              <a:rPr sz="2800" dirty="0">
                <a:solidFill>
                  <a:srgbClr val="003366"/>
                </a:solidFill>
                <a:latin typeface="Arial MT"/>
                <a:cs typeface="Arial MT"/>
              </a:rPr>
              <a:t> </a:t>
            </a:r>
            <a:r>
              <a:rPr sz="2800" spc="-5" dirty="0">
                <a:solidFill>
                  <a:srgbClr val="003366"/>
                </a:solidFill>
                <a:latin typeface="Arial MT"/>
                <a:cs typeface="Arial MT"/>
              </a:rPr>
              <a:t>information gain</a:t>
            </a:r>
            <a:r>
              <a:rPr sz="2800" dirty="0">
                <a:solidFill>
                  <a:srgbClr val="003366"/>
                </a:solidFill>
                <a:latin typeface="Arial MT"/>
                <a:cs typeface="Arial MT"/>
              </a:rPr>
              <a:t> </a:t>
            </a:r>
            <a:r>
              <a:rPr sz="2800" spc="-5" dirty="0">
                <a:solidFill>
                  <a:srgbClr val="003366"/>
                </a:solidFill>
                <a:latin typeface="Arial MT"/>
                <a:cs typeface="Arial MT"/>
              </a:rPr>
              <a:t>for each </a:t>
            </a:r>
            <a:r>
              <a:rPr sz="2800" spc="-760" dirty="0">
                <a:solidFill>
                  <a:srgbClr val="003366"/>
                </a:solidFill>
                <a:latin typeface="Arial MT"/>
                <a:cs typeface="Arial MT"/>
              </a:rPr>
              <a:t> </a:t>
            </a:r>
            <a:r>
              <a:rPr sz="2800" spc="-5" dirty="0">
                <a:solidFill>
                  <a:srgbClr val="003366"/>
                </a:solidFill>
                <a:latin typeface="Arial MT"/>
                <a:cs typeface="Arial MT"/>
              </a:rPr>
              <a:t>attribute</a:t>
            </a:r>
            <a:endParaRPr sz="2800" dirty="0">
              <a:latin typeface="Arial MT"/>
              <a:cs typeface="Arial MT"/>
            </a:endParaRPr>
          </a:p>
        </p:txBody>
      </p:sp>
      <p:pic>
        <p:nvPicPr>
          <p:cNvPr id="4" name="object 4"/>
          <p:cNvPicPr/>
          <p:nvPr/>
        </p:nvPicPr>
        <p:blipFill>
          <a:blip r:embed="rId2" cstate="print"/>
          <a:stretch>
            <a:fillRect/>
          </a:stretch>
        </p:blipFill>
        <p:spPr>
          <a:xfrm>
            <a:off x="315595" y="2249755"/>
            <a:ext cx="6153730" cy="4171365"/>
          </a:xfrm>
          <a:prstGeom prst="rect">
            <a:avLst/>
          </a:prstGeom>
        </p:spPr>
      </p:pic>
      <p:pic>
        <p:nvPicPr>
          <p:cNvPr id="5" name="object 5"/>
          <p:cNvPicPr/>
          <p:nvPr/>
        </p:nvPicPr>
        <p:blipFill>
          <a:blip r:embed="rId3" cstate="print"/>
          <a:stretch>
            <a:fillRect/>
          </a:stretch>
        </p:blipFill>
        <p:spPr>
          <a:xfrm>
            <a:off x="6858000" y="2249754"/>
            <a:ext cx="5110480" cy="4035521"/>
          </a:xfrm>
          <a:prstGeom prst="rect">
            <a:avLst/>
          </a:prstGeom>
        </p:spPr>
      </p:pic>
      <p:sp>
        <p:nvSpPr>
          <p:cNvPr id="6" name="object 6"/>
          <p:cNvSpPr txBox="1">
            <a:spLocks noGrp="1"/>
          </p:cNvSpPr>
          <p:nvPr>
            <p:ph type="sldNum" sz="quarter" idx="7"/>
          </p:nvPr>
        </p:nvSpPr>
        <p:spPr>
          <a:xfrm>
            <a:off x="10134600" y="6346553"/>
            <a:ext cx="2743200" cy="384721"/>
          </a:xfrm>
          <a:prstGeom prst="rect">
            <a:avLst/>
          </a:prstGeom>
        </p:spPr>
        <p:txBody>
          <a:bodyPr vert="horz" wrap="square" lIns="0" tIns="0" rIns="0" bIns="0" rtlCol="0" anchor="ctr">
            <a:spAutoFit/>
          </a:bodyPr>
          <a:lstStyle/>
          <a:p>
            <a:pPr marL="38100">
              <a:lnSpc>
                <a:spcPts val="2975"/>
              </a:lnSpc>
            </a:pPr>
            <a:fld id="{81D60167-4931-47E6-BA6A-407CBD079E47}" type="slidenum">
              <a:rPr dirty="0"/>
              <a:pPr marL="38100">
                <a:lnSpc>
                  <a:spcPts val="2975"/>
                </a:lnSpc>
              </a:pPr>
              <a:t>53</a:t>
            </a:fld>
            <a:endParaRPr dirty="0"/>
          </a:p>
        </p:txBody>
      </p:sp>
      <p:sp>
        <p:nvSpPr>
          <p:cNvPr id="7" name="Rectangle 6">
            <a:extLst>
              <a:ext uri="{FF2B5EF4-FFF2-40B4-BE49-F238E27FC236}">
                <a16:creationId xmlns:a16="http://schemas.microsoft.com/office/drawing/2014/main" id="{F411C5B3-62DF-40C9-9163-B9B11BE9B76E}"/>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5D4A7F6-97B6-45F1-8826-705BF986DC9D}"/>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0766" y="314960"/>
            <a:ext cx="5549265" cy="574040"/>
          </a:xfrm>
          <a:prstGeom prst="rect">
            <a:avLst/>
          </a:prstGeom>
        </p:spPr>
        <p:txBody>
          <a:bodyPr vert="horz" wrap="square" lIns="0" tIns="12700" rIns="0" bIns="0" rtlCol="0">
            <a:spAutoFit/>
          </a:bodyPr>
          <a:lstStyle/>
          <a:p>
            <a:pPr marL="12700">
              <a:spcBef>
                <a:spcPts val="100"/>
              </a:spcBef>
            </a:pPr>
            <a:r>
              <a:rPr sz="3600" b="1" spc="-10" dirty="0">
                <a:latin typeface="+mj-lt"/>
                <a:cs typeface="Arial"/>
              </a:rPr>
              <a:t>Information</a:t>
            </a:r>
            <a:r>
              <a:rPr sz="3600" b="1" spc="-30" dirty="0">
                <a:latin typeface="+mj-lt"/>
                <a:cs typeface="Arial"/>
              </a:rPr>
              <a:t> </a:t>
            </a:r>
            <a:r>
              <a:rPr sz="3600" b="1" spc="-10" dirty="0">
                <a:latin typeface="+mj-lt"/>
                <a:cs typeface="Arial"/>
              </a:rPr>
              <a:t>Gain</a:t>
            </a:r>
            <a:r>
              <a:rPr sz="3600" b="1" spc="-30" dirty="0">
                <a:latin typeface="+mj-lt"/>
                <a:cs typeface="Arial"/>
              </a:rPr>
              <a:t> </a:t>
            </a:r>
            <a:r>
              <a:rPr sz="3600" b="1" spc="-5" dirty="0">
                <a:latin typeface="+mj-lt"/>
                <a:cs typeface="Arial"/>
              </a:rPr>
              <a:t>(Cont’d)</a:t>
            </a:r>
            <a:endParaRPr sz="3600" dirty="0">
              <a:latin typeface="+mj-lt"/>
              <a:cs typeface="Arial"/>
            </a:endParaRPr>
          </a:p>
        </p:txBody>
      </p:sp>
      <p:sp>
        <p:nvSpPr>
          <p:cNvPr id="3" name="object 3"/>
          <p:cNvSpPr txBox="1"/>
          <p:nvPr/>
        </p:nvSpPr>
        <p:spPr>
          <a:xfrm>
            <a:off x="2348174" y="1322070"/>
            <a:ext cx="6348730" cy="878840"/>
          </a:xfrm>
          <a:prstGeom prst="rect">
            <a:avLst/>
          </a:prstGeom>
        </p:spPr>
        <p:txBody>
          <a:bodyPr vert="horz" wrap="square" lIns="0" tIns="12700" rIns="0" bIns="0" rtlCol="0">
            <a:spAutoFit/>
          </a:bodyPr>
          <a:lstStyle/>
          <a:p>
            <a:pPr marL="12700" marR="5080">
              <a:spcBef>
                <a:spcPts val="100"/>
              </a:spcBef>
            </a:pPr>
            <a:r>
              <a:rPr sz="2800" spc="-5" dirty="0">
                <a:solidFill>
                  <a:srgbClr val="003366"/>
                </a:solidFill>
                <a:latin typeface="Arial MT"/>
                <a:cs typeface="Arial MT"/>
              </a:rPr>
              <a:t>Step 3: Choose attribute with the largest </a:t>
            </a:r>
            <a:r>
              <a:rPr sz="2800" spc="-765" dirty="0">
                <a:solidFill>
                  <a:srgbClr val="003366"/>
                </a:solidFill>
                <a:latin typeface="Arial MT"/>
                <a:cs typeface="Arial MT"/>
              </a:rPr>
              <a:t> </a:t>
            </a:r>
            <a:r>
              <a:rPr sz="2800" spc="-5" dirty="0">
                <a:solidFill>
                  <a:srgbClr val="003366"/>
                </a:solidFill>
                <a:latin typeface="Arial MT"/>
                <a:cs typeface="Arial MT"/>
              </a:rPr>
              <a:t>information</a:t>
            </a:r>
            <a:r>
              <a:rPr sz="2800" spc="-15" dirty="0">
                <a:solidFill>
                  <a:srgbClr val="003366"/>
                </a:solidFill>
                <a:latin typeface="Arial MT"/>
                <a:cs typeface="Arial MT"/>
              </a:rPr>
              <a:t> </a:t>
            </a:r>
            <a:r>
              <a:rPr sz="2800" dirty="0">
                <a:solidFill>
                  <a:srgbClr val="003366"/>
                </a:solidFill>
                <a:latin typeface="Arial MT"/>
                <a:cs typeface="Arial MT"/>
              </a:rPr>
              <a:t>gain</a:t>
            </a:r>
            <a:r>
              <a:rPr sz="2800" spc="-5" dirty="0">
                <a:solidFill>
                  <a:srgbClr val="003366"/>
                </a:solidFill>
                <a:latin typeface="Arial MT"/>
                <a:cs typeface="Arial MT"/>
              </a:rPr>
              <a:t> as the decision node.</a:t>
            </a:r>
            <a:endParaRPr sz="2800" dirty="0">
              <a:latin typeface="Arial MT"/>
              <a:cs typeface="Arial MT"/>
            </a:endParaRPr>
          </a:p>
        </p:txBody>
      </p:sp>
      <p:pic>
        <p:nvPicPr>
          <p:cNvPr id="4" name="object 4"/>
          <p:cNvPicPr/>
          <p:nvPr/>
        </p:nvPicPr>
        <p:blipFill>
          <a:blip r:embed="rId2" cstate="print"/>
          <a:stretch>
            <a:fillRect/>
          </a:stretch>
        </p:blipFill>
        <p:spPr>
          <a:xfrm>
            <a:off x="4010870" y="2505711"/>
            <a:ext cx="4944872" cy="3030219"/>
          </a:xfrm>
          <a:prstGeom prst="rect">
            <a:avLst/>
          </a:prstGeom>
        </p:spPr>
      </p:pic>
      <p:sp>
        <p:nvSpPr>
          <p:cNvPr id="5" name="object 5"/>
          <p:cNvSpPr txBox="1">
            <a:spLocks noGrp="1"/>
          </p:cNvSpPr>
          <p:nvPr>
            <p:ph type="sldNum" sz="quarter" idx="7"/>
          </p:nvPr>
        </p:nvSpPr>
        <p:spPr>
          <a:xfrm>
            <a:off x="10134600" y="6346553"/>
            <a:ext cx="2743200" cy="384721"/>
          </a:xfrm>
          <a:prstGeom prst="rect">
            <a:avLst/>
          </a:prstGeom>
        </p:spPr>
        <p:txBody>
          <a:bodyPr vert="horz" wrap="square" lIns="0" tIns="0" rIns="0" bIns="0" rtlCol="0" anchor="ctr">
            <a:spAutoFit/>
          </a:bodyPr>
          <a:lstStyle/>
          <a:p>
            <a:pPr marL="38100">
              <a:lnSpc>
                <a:spcPts val="2975"/>
              </a:lnSpc>
            </a:pPr>
            <a:fld id="{81D60167-4931-47E6-BA6A-407CBD079E47}" type="slidenum">
              <a:rPr dirty="0"/>
              <a:pPr marL="38100">
                <a:lnSpc>
                  <a:spcPts val="2975"/>
                </a:lnSpc>
              </a:pPr>
              <a:t>54</a:t>
            </a:fld>
            <a:endParaRPr dirty="0"/>
          </a:p>
        </p:txBody>
      </p:sp>
      <p:sp>
        <p:nvSpPr>
          <p:cNvPr id="6" name="Rectangle 5">
            <a:extLst>
              <a:ext uri="{FF2B5EF4-FFF2-40B4-BE49-F238E27FC236}">
                <a16:creationId xmlns:a16="http://schemas.microsoft.com/office/drawing/2014/main" id="{D1125D00-77DD-4DAB-862E-DF485951205F}"/>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456B871-C1A5-450D-AEAD-FA1C55DBE699}"/>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2582" y="218385"/>
            <a:ext cx="5549265" cy="574040"/>
          </a:xfrm>
          <a:prstGeom prst="rect">
            <a:avLst/>
          </a:prstGeom>
        </p:spPr>
        <p:txBody>
          <a:bodyPr vert="horz" wrap="square" lIns="0" tIns="12700" rIns="0" bIns="0" rtlCol="0">
            <a:spAutoFit/>
          </a:bodyPr>
          <a:lstStyle/>
          <a:p>
            <a:pPr marL="12700">
              <a:spcBef>
                <a:spcPts val="100"/>
              </a:spcBef>
            </a:pPr>
            <a:r>
              <a:rPr sz="3600" b="1" spc="-10" dirty="0">
                <a:latin typeface="+mj-lt"/>
                <a:cs typeface="Arial"/>
              </a:rPr>
              <a:t>Information</a:t>
            </a:r>
            <a:r>
              <a:rPr sz="3600" b="1" spc="-30" dirty="0">
                <a:latin typeface="+mj-lt"/>
                <a:cs typeface="Arial"/>
              </a:rPr>
              <a:t> </a:t>
            </a:r>
            <a:r>
              <a:rPr sz="3600" b="1" spc="-10" dirty="0">
                <a:latin typeface="+mj-lt"/>
                <a:cs typeface="Arial"/>
              </a:rPr>
              <a:t>Gain</a:t>
            </a:r>
            <a:r>
              <a:rPr sz="3600" b="1" spc="-30" dirty="0">
                <a:latin typeface="+mj-lt"/>
                <a:cs typeface="Arial"/>
              </a:rPr>
              <a:t> </a:t>
            </a:r>
            <a:r>
              <a:rPr sz="3600" b="1" spc="-5" dirty="0">
                <a:latin typeface="+mj-lt"/>
                <a:cs typeface="Arial"/>
              </a:rPr>
              <a:t>(Cont’d)</a:t>
            </a:r>
            <a:endParaRPr sz="3600" dirty="0">
              <a:latin typeface="+mj-lt"/>
              <a:cs typeface="Arial"/>
            </a:endParaRPr>
          </a:p>
        </p:txBody>
      </p:sp>
      <p:sp>
        <p:nvSpPr>
          <p:cNvPr id="3" name="object 3"/>
          <p:cNvSpPr txBox="1"/>
          <p:nvPr/>
        </p:nvSpPr>
        <p:spPr>
          <a:xfrm>
            <a:off x="2162645" y="1277592"/>
            <a:ext cx="6901815" cy="878840"/>
          </a:xfrm>
          <a:prstGeom prst="rect">
            <a:avLst/>
          </a:prstGeom>
        </p:spPr>
        <p:txBody>
          <a:bodyPr vert="horz" wrap="square" lIns="0" tIns="12700" rIns="0" bIns="0" rtlCol="0">
            <a:spAutoFit/>
          </a:bodyPr>
          <a:lstStyle/>
          <a:p>
            <a:pPr marL="12700" marR="5080">
              <a:spcBef>
                <a:spcPts val="100"/>
              </a:spcBef>
            </a:pPr>
            <a:r>
              <a:rPr sz="2800" spc="-5" dirty="0">
                <a:solidFill>
                  <a:srgbClr val="003366"/>
                </a:solidFill>
                <a:latin typeface="Arial MT"/>
                <a:cs typeface="Arial MT"/>
              </a:rPr>
              <a:t>Step 4a: </a:t>
            </a:r>
            <a:r>
              <a:rPr sz="2800" dirty="0">
                <a:solidFill>
                  <a:srgbClr val="003366"/>
                </a:solidFill>
                <a:latin typeface="Arial MT"/>
                <a:cs typeface="Arial MT"/>
              </a:rPr>
              <a:t>A </a:t>
            </a:r>
            <a:r>
              <a:rPr sz="2800" spc="-5" dirty="0">
                <a:solidFill>
                  <a:srgbClr val="003366"/>
                </a:solidFill>
                <a:latin typeface="Arial MT"/>
                <a:cs typeface="Arial MT"/>
              </a:rPr>
              <a:t>branch with entropy </a:t>
            </a:r>
            <a:r>
              <a:rPr sz="2800" spc="5" dirty="0">
                <a:solidFill>
                  <a:srgbClr val="003366"/>
                </a:solidFill>
                <a:latin typeface="Arial MT"/>
                <a:cs typeface="Arial MT"/>
              </a:rPr>
              <a:t>of </a:t>
            </a:r>
            <a:r>
              <a:rPr sz="2800" dirty="0">
                <a:solidFill>
                  <a:srgbClr val="003366"/>
                </a:solidFill>
                <a:latin typeface="Arial MT"/>
                <a:cs typeface="Arial MT"/>
              </a:rPr>
              <a:t>0 is a </a:t>
            </a:r>
            <a:r>
              <a:rPr sz="2800" spc="-5" dirty="0">
                <a:solidFill>
                  <a:srgbClr val="003366"/>
                </a:solidFill>
                <a:latin typeface="Arial MT"/>
                <a:cs typeface="Arial MT"/>
              </a:rPr>
              <a:t>leaf </a:t>
            </a:r>
            <a:r>
              <a:rPr sz="2800" spc="-765" dirty="0">
                <a:solidFill>
                  <a:srgbClr val="003366"/>
                </a:solidFill>
                <a:latin typeface="Arial MT"/>
                <a:cs typeface="Arial MT"/>
              </a:rPr>
              <a:t> </a:t>
            </a:r>
            <a:r>
              <a:rPr sz="2800" spc="-5" dirty="0">
                <a:solidFill>
                  <a:srgbClr val="003366"/>
                </a:solidFill>
                <a:latin typeface="Arial MT"/>
                <a:cs typeface="Arial MT"/>
              </a:rPr>
              <a:t>node.</a:t>
            </a:r>
            <a:endParaRPr sz="2800" dirty="0">
              <a:latin typeface="Arial MT"/>
              <a:cs typeface="Arial MT"/>
            </a:endParaRPr>
          </a:p>
        </p:txBody>
      </p:sp>
      <p:pic>
        <p:nvPicPr>
          <p:cNvPr id="4" name="object 4"/>
          <p:cNvPicPr/>
          <p:nvPr/>
        </p:nvPicPr>
        <p:blipFill rotWithShape="1">
          <a:blip r:embed="rId2" cstate="print"/>
          <a:srcRect l="-1" r="833"/>
          <a:stretch/>
        </p:blipFill>
        <p:spPr>
          <a:xfrm>
            <a:off x="1842052" y="2359688"/>
            <a:ext cx="8897068" cy="3564034"/>
          </a:xfrm>
          <a:prstGeom prst="rect">
            <a:avLst/>
          </a:prstGeom>
        </p:spPr>
      </p:pic>
      <p:sp>
        <p:nvSpPr>
          <p:cNvPr id="5" name="object 5"/>
          <p:cNvSpPr txBox="1">
            <a:spLocks noGrp="1"/>
          </p:cNvSpPr>
          <p:nvPr>
            <p:ph type="sldNum" sz="quarter" idx="7"/>
          </p:nvPr>
        </p:nvSpPr>
        <p:spPr>
          <a:xfrm>
            <a:off x="10134600" y="6346553"/>
            <a:ext cx="2743200" cy="384721"/>
          </a:xfrm>
          <a:prstGeom prst="rect">
            <a:avLst/>
          </a:prstGeom>
        </p:spPr>
        <p:txBody>
          <a:bodyPr vert="horz" wrap="square" lIns="0" tIns="0" rIns="0" bIns="0" rtlCol="0" anchor="ctr">
            <a:spAutoFit/>
          </a:bodyPr>
          <a:lstStyle/>
          <a:p>
            <a:pPr marL="38100">
              <a:lnSpc>
                <a:spcPts val="2975"/>
              </a:lnSpc>
            </a:pPr>
            <a:fld id="{81D60167-4931-47E6-BA6A-407CBD079E47}" type="slidenum">
              <a:rPr dirty="0"/>
              <a:pPr marL="38100">
                <a:lnSpc>
                  <a:spcPts val="2975"/>
                </a:lnSpc>
              </a:pPr>
              <a:t>55</a:t>
            </a:fld>
            <a:endParaRPr dirty="0"/>
          </a:p>
        </p:txBody>
      </p:sp>
      <p:sp>
        <p:nvSpPr>
          <p:cNvPr id="6" name="Rectangle 5">
            <a:extLst>
              <a:ext uri="{FF2B5EF4-FFF2-40B4-BE49-F238E27FC236}">
                <a16:creationId xmlns:a16="http://schemas.microsoft.com/office/drawing/2014/main" id="{C27F8E5E-2388-49C3-BD45-F9242BF4E4B6}"/>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1BF725D-5270-4BB4-9625-734DCAA511B6}"/>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1810" y="115277"/>
            <a:ext cx="5549265" cy="574040"/>
          </a:xfrm>
          <a:prstGeom prst="rect">
            <a:avLst/>
          </a:prstGeom>
        </p:spPr>
        <p:txBody>
          <a:bodyPr vert="horz" wrap="square" lIns="0" tIns="12700" rIns="0" bIns="0" rtlCol="0">
            <a:spAutoFit/>
          </a:bodyPr>
          <a:lstStyle/>
          <a:p>
            <a:pPr marL="12700">
              <a:spcBef>
                <a:spcPts val="100"/>
              </a:spcBef>
            </a:pPr>
            <a:r>
              <a:rPr sz="3600" b="1" spc="-10" dirty="0">
                <a:latin typeface="+mj-lt"/>
                <a:cs typeface="Arial"/>
              </a:rPr>
              <a:t>Information</a:t>
            </a:r>
            <a:r>
              <a:rPr sz="3600" b="1" spc="-30" dirty="0">
                <a:latin typeface="+mj-lt"/>
                <a:cs typeface="Arial"/>
              </a:rPr>
              <a:t> </a:t>
            </a:r>
            <a:r>
              <a:rPr sz="3600" b="1" spc="-10" dirty="0">
                <a:latin typeface="+mj-lt"/>
                <a:cs typeface="Arial"/>
              </a:rPr>
              <a:t>Gain</a:t>
            </a:r>
            <a:r>
              <a:rPr sz="3600" b="1" spc="-30" dirty="0">
                <a:latin typeface="+mj-lt"/>
                <a:cs typeface="Arial"/>
              </a:rPr>
              <a:t> </a:t>
            </a:r>
            <a:r>
              <a:rPr sz="3600" b="1" spc="-5" dirty="0">
                <a:latin typeface="+mj-lt"/>
                <a:cs typeface="Arial"/>
              </a:rPr>
              <a:t>(Cont’d)</a:t>
            </a:r>
            <a:endParaRPr sz="3600" dirty="0">
              <a:latin typeface="+mj-lt"/>
              <a:cs typeface="Arial"/>
            </a:endParaRPr>
          </a:p>
        </p:txBody>
      </p:sp>
      <p:sp>
        <p:nvSpPr>
          <p:cNvPr id="3" name="object 3"/>
          <p:cNvSpPr txBox="1"/>
          <p:nvPr/>
        </p:nvSpPr>
        <p:spPr>
          <a:xfrm>
            <a:off x="2202400" y="1318647"/>
            <a:ext cx="6882130" cy="878840"/>
          </a:xfrm>
          <a:prstGeom prst="rect">
            <a:avLst/>
          </a:prstGeom>
        </p:spPr>
        <p:txBody>
          <a:bodyPr vert="horz" wrap="square" lIns="0" tIns="12700" rIns="0" bIns="0" rtlCol="0">
            <a:spAutoFit/>
          </a:bodyPr>
          <a:lstStyle/>
          <a:p>
            <a:pPr marL="12700" marR="5080">
              <a:spcBef>
                <a:spcPts val="100"/>
              </a:spcBef>
            </a:pPr>
            <a:r>
              <a:rPr sz="2800" spc="-5" dirty="0">
                <a:solidFill>
                  <a:srgbClr val="003366"/>
                </a:solidFill>
                <a:latin typeface="Arial MT"/>
                <a:cs typeface="Arial MT"/>
              </a:rPr>
              <a:t>Step 4b: </a:t>
            </a:r>
            <a:r>
              <a:rPr sz="2800" dirty="0">
                <a:solidFill>
                  <a:srgbClr val="003366"/>
                </a:solidFill>
                <a:latin typeface="Arial MT"/>
                <a:cs typeface="Arial MT"/>
              </a:rPr>
              <a:t>A </a:t>
            </a:r>
            <a:r>
              <a:rPr sz="2800" spc="-5" dirty="0">
                <a:solidFill>
                  <a:srgbClr val="003366"/>
                </a:solidFill>
                <a:latin typeface="Arial MT"/>
                <a:cs typeface="Arial MT"/>
              </a:rPr>
              <a:t>branch with entropy </a:t>
            </a:r>
            <a:r>
              <a:rPr sz="2800" dirty="0">
                <a:solidFill>
                  <a:srgbClr val="003366"/>
                </a:solidFill>
                <a:latin typeface="Arial MT"/>
                <a:cs typeface="Arial MT"/>
              </a:rPr>
              <a:t>more </a:t>
            </a:r>
            <a:r>
              <a:rPr sz="2800" spc="-5" dirty="0">
                <a:solidFill>
                  <a:srgbClr val="003366"/>
                </a:solidFill>
                <a:latin typeface="Arial MT"/>
                <a:cs typeface="Arial MT"/>
              </a:rPr>
              <a:t>than </a:t>
            </a:r>
            <a:r>
              <a:rPr sz="2800" dirty="0">
                <a:solidFill>
                  <a:srgbClr val="003366"/>
                </a:solidFill>
                <a:latin typeface="Arial MT"/>
                <a:cs typeface="Arial MT"/>
              </a:rPr>
              <a:t>0 </a:t>
            </a:r>
            <a:r>
              <a:rPr sz="2800" spc="-765" dirty="0">
                <a:solidFill>
                  <a:srgbClr val="003366"/>
                </a:solidFill>
                <a:latin typeface="Arial MT"/>
                <a:cs typeface="Arial MT"/>
              </a:rPr>
              <a:t> </a:t>
            </a:r>
            <a:r>
              <a:rPr sz="2800" spc="-5" dirty="0">
                <a:solidFill>
                  <a:srgbClr val="003366"/>
                </a:solidFill>
                <a:latin typeface="Arial MT"/>
                <a:cs typeface="Arial MT"/>
              </a:rPr>
              <a:t>needs</a:t>
            </a:r>
            <a:r>
              <a:rPr sz="2800" spc="-10" dirty="0">
                <a:solidFill>
                  <a:srgbClr val="003366"/>
                </a:solidFill>
                <a:latin typeface="Arial MT"/>
                <a:cs typeface="Arial MT"/>
              </a:rPr>
              <a:t> </a:t>
            </a:r>
            <a:r>
              <a:rPr sz="2800" spc="-5" dirty="0">
                <a:solidFill>
                  <a:srgbClr val="003366"/>
                </a:solidFill>
                <a:latin typeface="Arial MT"/>
                <a:cs typeface="Arial MT"/>
              </a:rPr>
              <a:t>further</a:t>
            </a:r>
            <a:r>
              <a:rPr sz="2800" spc="5" dirty="0">
                <a:solidFill>
                  <a:srgbClr val="003366"/>
                </a:solidFill>
                <a:latin typeface="Arial MT"/>
                <a:cs typeface="Arial MT"/>
              </a:rPr>
              <a:t> </a:t>
            </a:r>
            <a:r>
              <a:rPr sz="2800" spc="-5" dirty="0">
                <a:solidFill>
                  <a:srgbClr val="003366"/>
                </a:solidFill>
                <a:latin typeface="Arial MT"/>
                <a:cs typeface="Arial MT"/>
              </a:rPr>
              <a:t>splitting.</a:t>
            </a:r>
            <a:endParaRPr sz="2800" dirty="0">
              <a:latin typeface="Arial MT"/>
              <a:cs typeface="Arial MT"/>
            </a:endParaRPr>
          </a:p>
        </p:txBody>
      </p:sp>
      <p:pic>
        <p:nvPicPr>
          <p:cNvPr id="4" name="object 4"/>
          <p:cNvPicPr/>
          <p:nvPr/>
        </p:nvPicPr>
        <p:blipFill>
          <a:blip r:embed="rId2" cstate="print"/>
          <a:stretch>
            <a:fillRect/>
          </a:stretch>
        </p:blipFill>
        <p:spPr>
          <a:xfrm>
            <a:off x="2690192" y="2319129"/>
            <a:ext cx="8070574" cy="2835965"/>
          </a:xfrm>
          <a:prstGeom prst="rect">
            <a:avLst/>
          </a:prstGeom>
        </p:spPr>
      </p:pic>
      <p:sp>
        <p:nvSpPr>
          <p:cNvPr id="5" name="object 5"/>
          <p:cNvSpPr txBox="1">
            <a:spLocks noGrp="1"/>
          </p:cNvSpPr>
          <p:nvPr>
            <p:ph type="sldNum" sz="quarter" idx="7"/>
          </p:nvPr>
        </p:nvSpPr>
        <p:spPr>
          <a:xfrm>
            <a:off x="10134600" y="6346553"/>
            <a:ext cx="2743200" cy="384721"/>
          </a:xfrm>
          <a:prstGeom prst="rect">
            <a:avLst/>
          </a:prstGeom>
        </p:spPr>
        <p:txBody>
          <a:bodyPr vert="horz" wrap="square" lIns="0" tIns="0" rIns="0" bIns="0" rtlCol="0" anchor="ctr">
            <a:spAutoFit/>
          </a:bodyPr>
          <a:lstStyle/>
          <a:p>
            <a:pPr marL="38100">
              <a:lnSpc>
                <a:spcPts val="2975"/>
              </a:lnSpc>
            </a:pPr>
            <a:fld id="{81D60167-4931-47E6-BA6A-407CBD079E47}" type="slidenum">
              <a:rPr dirty="0"/>
              <a:pPr marL="38100">
                <a:lnSpc>
                  <a:spcPts val="2975"/>
                </a:lnSpc>
              </a:pPr>
              <a:t>56</a:t>
            </a:fld>
            <a:endParaRPr dirty="0"/>
          </a:p>
        </p:txBody>
      </p:sp>
      <p:sp>
        <p:nvSpPr>
          <p:cNvPr id="6" name="object 3">
            <a:extLst>
              <a:ext uri="{FF2B5EF4-FFF2-40B4-BE49-F238E27FC236}">
                <a16:creationId xmlns:a16="http://schemas.microsoft.com/office/drawing/2014/main" id="{DC9D794F-65CB-42D5-8BC0-E80C61CE4474}"/>
              </a:ext>
            </a:extLst>
          </p:cNvPr>
          <p:cNvSpPr txBox="1"/>
          <p:nvPr/>
        </p:nvSpPr>
        <p:spPr>
          <a:xfrm>
            <a:off x="2690192" y="5388199"/>
            <a:ext cx="7284084" cy="878840"/>
          </a:xfrm>
          <a:prstGeom prst="rect">
            <a:avLst/>
          </a:prstGeom>
        </p:spPr>
        <p:txBody>
          <a:bodyPr vert="horz" wrap="square" lIns="0" tIns="12700" rIns="0" bIns="0" rtlCol="0">
            <a:spAutoFit/>
          </a:bodyPr>
          <a:lstStyle/>
          <a:p>
            <a:pPr marL="12700" marR="5080">
              <a:spcBef>
                <a:spcPts val="100"/>
              </a:spcBef>
            </a:pPr>
            <a:r>
              <a:rPr sz="2800" i="1" spc="-5" dirty="0">
                <a:latin typeface="Arial"/>
                <a:cs typeface="Arial"/>
              </a:rPr>
              <a:t>Step </a:t>
            </a:r>
            <a:r>
              <a:rPr sz="2800" i="1" spc="5" dirty="0">
                <a:latin typeface="Arial"/>
                <a:cs typeface="Arial"/>
              </a:rPr>
              <a:t>5</a:t>
            </a:r>
            <a:r>
              <a:rPr sz="2800" spc="5" dirty="0">
                <a:latin typeface="Arial MT"/>
                <a:cs typeface="Arial MT"/>
              </a:rPr>
              <a:t>: </a:t>
            </a:r>
            <a:r>
              <a:rPr sz="2800" spc="-5" dirty="0">
                <a:latin typeface="Arial MT"/>
                <a:cs typeface="Arial MT"/>
              </a:rPr>
              <a:t>The algorithm is run </a:t>
            </a:r>
            <a:r>
              <a:rPr sz="2800" dirty="0">
                <a:latin typeface="Arial MT"/>
                <a:cs typeface="Arial MT"/>
              </a:rPr>
              <a:t>recursively </a:t>
            </a:r>
            <a:r>
              <a:rPr sz="2800" spc="-5" dirty="0">
                <a:latin typeface="Arial MT"/>
                <a:cs typeface="Arial MT"/>
              </a:rPr>
              <a:t>on the </a:t>
            </a:r>
            <a:r>
              <a:rPr sz="2800" spc="-765" dirty="0">
                <a:latin typeface="Arial MT"/>
                <a:cs typeface="Arial MT"/>
              </a:rPr>
              <a:t> </a:t>
            </a:r>
            <a:r>
              <a:rPr sz="2800" spc="-5" dirty="0">
                <a:latin typeface="Arial MT"/>
                <a:cs typeface="Arial MT"/>
              </a:rPr>
              <a:t>non-leaf </a:t>
            </a:r>
            <a:r>
              <a:rPr sz="2800" dirty="0">
                <a:latin typeface="Arial MT"/>
                <a:cs typeface="Arial MT"/>
              </a:rPr>
              <a:t>branches, </a:t>
            </a:r>
            <a:r>
              <a:rPr sz="2800" spc="-5" dirty="0">
                <a:latin typeface="Arial MT"/>
                <a:cs typeface="Arial MT"/>
              </a:rPr>
              <a:t>until</a:t>
            </a:r>
            <a:r>
              <a:rPr sz="2800" spc="-10" dirty="0">
                <a:latin typeface="Arial MT"/>
                <a:cs typeface="Arial MT"/>
              </a:rPr>
              <a:t> </a:t>
            </a:r>
            <a:r>
              <a:rPr sz="2800" dirty="0">
                <a:latin typeface="Arial MT"/>
                <a:cs typeface="Arial MT"/>
              </a:rPr>
              <a:t>all</a:t>
            </a:r>
            <a:r>
              <a:rPr sz="2800" spc="-5" dirty="0">
                <a:latin typeface="Arial MT"/>
                <a:cs typeface="Arial MT"/>
              </a:rPr>
              <a:t> data</a:t>
            </a:r>
            <a:r>
              <a:rPr sz="2800" spc="-10" dirty="0">
                <a:latin typeface="Arial MT"/>
                <a:cs typeface="Arial MT"/>
              </a:rPr>
              <a:t> </a:t>
            </a:r>
            <a:r>
              <a:rPr sz="2800" spc="-5" dirty="0">
                <a:latin typeface="Arial MT"/>
                <a:cs typeface="Arial MT"/>
              </a:rPr>
              <a:t>is</a:t>
            </a:r>
            <a:r>
              <a:rPr sz="2800" spc="5" dirty="0">
                <a:latin typeface="Arial MT"/>
                <a:cs typeface="Arial MT"/>
              </a:rPr>
              <a:t> </a:t>
            </a:r>
            <a:r>
              <a:rPr sz="2800" spc="-5" dirty="0">
                <a:latin typeface="Arial MT"/>
                <a:cs typeface="Arial MT"/>
              </a:rPr>
              <a:t>classified.</a:t>
            </a:r>
            <a:endParaRPr sz="2800" dirty="0">
              <a:latin typeface="Arial MT"/>
              <a:cs typeface="Arial MT"/>
            </a:endParaRPr>
          </a:p>
        </p:txBody>
      </p:sp>
      <p:sp>
        <p:nvSpPr>
          <p:cNvPr id="7" name="Rectangle 6">
            <a:extLst>
              <a:ext uri="{FF2B5EF4-FFF2-40B4-BE49-F238E27FC236}">
                <a16:creationId xmlns:a16="http://schemas.microsoft.com/office/drawing/2014/main" id="{EE3835C7-F5F3-4C7F-A4D6-778C1234E470}"/>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3550CB2-3C8F-407D-B607-8027D16AB3C5}"/>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070" y="51732"/>
            <a:ext cx="8487328" cy="689932"/>
          </a:xfrm>
          <a:prstGeom prst="rect">
            <a:avLst/>
          </a:prstGeom>
        </p:spPr>
        <p:txBody>
          <a:bodyPr vert="horz" wrap="square" lIns="0" tIns="12700" rIns="0" bIns="0" rtlCol="0" anchor="ctr">
            <a:spAutoFit/>
          </a:bodyPr>
          <a:lstStyle/>
          <a:p>
            <a:pPr marL="12700">
              <a:lnSpc>
                <a:spcPct val="100000"/>
              </a:lnSpc>
              <a:spcBef>
                <a:spcPts val="100"/>
              </a:spcBef>
            </a:pPr>
            <a:r>
              <a:rPr b="1" spc="-5" dirty="0"/>
              <a:t>Decision</a:t>
            </a:r>
            <a:r>
              <a:rPr b="1" spc="-40" dirty="0"/>
              <a:t> </a:t>
            </a:r>
            <a:r>
              <a:rPr b="1" spc="-10" dirty="0"/>
              <a:t>Tree</a:t>
            </a:r>
            <a:r>
              <a:rPr b="1" spc="-35" dirty="0"/>
              <a:t> </a:t>
            </a:r>
            <a:r>
              <a:rPr b="1" dirty="0"/>
              <a:t>&amp;</a:t>
            </a:r>
            <a:r>
              <a:rPr b="1" spc="-20" dirty="0"/>
              <a:t> </a:t>
            </a:r>
            <a:r>
              <a:rPr b="1" spc="-5" dirty="0"/>
              <a:t>Random</a:t>
            </a:r>
            <a:r>
              <a:rPr b="1" spc="-30" dirty="0"/>
              <a:t> </a:t>
            </a:r>
            <a:r>
              <a:rPr b="1" spc="-5" dirty="0"/>
              <a:t>Forest</a:t>
            </a:r>
          </a:p>
        </p:txBody>
      </p:sp>
      <p:sp>
        <p:nvSpPr>
          <p:cNvPr id="21" name="Slide Number Placeholder 20">
            <a:extLst>
              <a:ext uri="{FF2B5EF4-FFF2-40B4-BE49-F238E27FC236}">
                <a16:creationId xmlns:a16="http://schemas.microsoft.com/office/drawing/2014/main" id="{A9C844A7-1C45-4204-909E-CFFE10A053EF}"/>
              </a:ext>
            </a:extLst>
          </p:cNvPr>
          <p:cNvSpPr>
            <a:spLocks noGrp="1"/>
          </p:cNvSpPr>
          <p:nvPr>
            <p:ph type="sldNum" sz="quarter" idx="12"/>
          </p:nvPr>
        </p:nvSpPr>
        <p:spPr/>
        <p:txBody>
          <a:bodyPr/>
          <a:lstStyle/>
          <a:p>
            <a:fld id="{361A9AFC-801F-4763-A8B5-F83A92A5C7F5}" type="slidenum">
              <a:rPr lang="en-US" smtClean="0"/>
              <a:t>57</a:t>
            </a:fld>
            <a:endParaRPr lang="en-US"/>
          </a:p>
        </p:txBody>
      </p:sp>
      <p:grpSp>
        <p:nvGrpSpPr>
          <p:cNvPr id="3" name="object 3"/>
          <p:cNvGrpSpPr/>
          <p:nvPr/>
        </p:nvGrpSpPr>
        <p:grpSpPr>
          <a:xfrm>
            <a:off x="487680" y="1016000"/>
            <a:ext cx="9015177" cy="5340349"/>
            <a:chOff x="844323" y="2390449"/>
            <a:chExt cx="6392545" cy="4289425"/>
          </a:xfrm>
        </p:grpSpPr>
        <p:pic>
          <p:nvPicPr>
            <p:cNvPr id="4" name="object 4"/>
            <p:cNvPicPr/>
            <p:nvPr/>
          </p:nvPicPr>
          <p:blipFill>
            <a:blip r:embed="rId2" cstate="print"/>
            <a:stretch>
              <a:fillRect/>
            </a:stretch>
          </p:blipFill>
          <p:spPr>
            <a:xfrm>
              <a:off x="913129" y="2390449"/>
              <a:ext cx="5050790" cy="1910093"/>
            </a:xfrm>
            <a:prstGeom prst="rect">
              <a:avLst/>
            </a:prstGeom>
          </p:spPr>
        </p:pic>
        <p:pic>
          <p:nvPicPr>
            <p:cNvPr id="5" name="object 5"/>
            <p:cNvPicPr/>
            <p:nvPr/>
          </p:nvPicPr>
          <p:blipFill>
            <a:blip r:embed="rId3" cstate="print"/>
            <a:stretch>
              <a:fillRect/>
            </a:stretch>
          </p:blipFill>
          <p:spPr>
            <a:xfrm>
              <a:off x="848359" y="4333240"/>
              <a:ext cx="2701290" cy="2286846"/>
            </a:xfrm>
            <a:prstGeom prst="rect">
              <a:avLst/>
            </a:prstGeom>
          </p:spPr>
        </p:pic>
        <p:sp>
          <p:nvSpPr>
            <p:cNvPr id="6" name="object 6"/>
            <p:cNvSpPr/>
            <p:nvPr/>
          </p:nvSpPr>
          <p:spPr>
            <a:xfrm>
              <a:off x="858519" y="4861560"/>
              <a:ext cx="2692400" cy="603250"/>
            </a:xfrm>
            <a:custGeom>
              <a:avLst/>
              <a:gdLst/>
              <a:ahLst/>
              <a:cxnLst/>
              <a:rect l="l" t="t" r="r" b="b"/>
              <a:pathLst>
                <a:path w="2692400" h="603250">
                  <a:moveTo>
                    <a:pt x="1346200" y="603249"/>
                  </a:moveTo>
                  <a:lnTo>
                    <a:pt x="0" y="603249"/>
                  </a:lnTo>
                  <a:lnTo>
                    <a:pt x="0" y="0"/>
                  </a:lnTo>
                  <a:lnTo>
                    <a:pt x="2692400" y="0"/>
                  </a:lnTo>
                  <a:lnTo>
                    <a:pt x="2692400" y="603249"/>
                  </a:lnTo>
                  <a:lnTo>
                    <a:pt x="1346200" y="603249"/>
                  </a:lnTo>
                  <a:close/>
                </a:path>
              </a:pathLst>
            </a:custGeom>
            <a:ln w="28393">
              <a:solidFill>
                <a:srgbClr val="FF0000"/>
              </a:solidFill>
            </a:ln>
          </p:spPr>
          <p:txBody>
            <a:bodyPr wrap="square" lIns="0" tIns="0" rIns="0" bIns="0" rtlCol="0"/>
            <a:lstStyle/>
            <a:p>
              <a:endParaRPr/>
            </a:p>
          </p:txBody>
        </p:sp>
        <p:sp>
          <p:nvSpPr>
            <p:cNvPr id="7" name="object 7"/>
            <p:cNvSpPr/>
            <p:nvPr/>
          </p:nvSpPr>
          <p:spPr>
            <a:xfrm>
              <a:off x="858519" y="5464810"/>
              <a:ext cx="2692400" cy="617220"/>
            </a:xfrm>
            <a:custGeom>
              <a:avLst/>
              <a:gdLst/>
              <a:ahLst/>
              <a:cxnLst/>
              <a:rect l="l" t="t" r="r" b="b"/>
              <a:pathLst>
                <a:path w="2692400" h="617220">
                  <a:moveTo>
                    <a:pt x="1346200" y="617219"/>
                  </a:moveTo>
                  <a:lnTo>
                    <a:pt x="0" y="617219"/>
                  </a:lnTo>
                  <a:lnTo>
                    <a:pt x="0" y="0"/>
                  </a:lnTo>
                  <a:lnTo>
                    <a:pt x="2692400" y="0"/>
                  </a:lnTo>
                  <a:lnTo>
                    <a:pt x="2692400" y="617219"/>
                  </a:lnTo>
                  <a:lnTo>
                    <a:pt x="1346200" y="617219"/>
                  </a:lnTo>
                  <a:close/>
                </a:path>
              </a:pathLst>
            </a:custGeom>
            <a:ln w="28393">
              <a:solidFill>
                <a:srgbClr val="0984FF"/>
              </a:solidFill>
            </a:ln>
          </p:spPr>
          <p:txBody>
            <a:bodyPr wrap="square" lIns="0" tIns="0" rIns="0" bIns="0" rtlCol="0"/>
            <a:lstStyle/>
            <a:p>
              <a:endParaRPr/>
            </a:p>
          </p:txBody>
        </p:sp>
        <p:sp>
          <p:nvSpPr>
            <p:cNvPr id="8" name="object 8"/>
            <p:cNvSpPr/>
            <p:nvPr/>
          </p:nvSpPr>
          <p:spPr>
            <a:xfrm>
              <a:off x="869949" y="6082030"/>
              <a:ext cx="2692400" cy="570230"/>
            </a:xfrm>
            <a:custGeom>
              <a:avLst/>
              <a:gdLst/>
              <a:ahLst/>
              <a:cxnLst/>
              <a:rect l="l" t="t" r="r" b="b"/>
              <a:pathLst>
                <a:path w="2692400" h="570229">
                  <a:moveTo>
                    <a:pt x="1346200" y="570230"/>
                  </a:moveTo>
                  <a:lnTo>
                    <a:pt x="0" y="570230"/>
                  </a:lnTo>
                  <a:lnTo>
                    <a:pt x="0" y="0"/>
                  </a:lnTo>
                  <a:lnTo>
                    <a:pt x="2692400" y="0"/>
                  </a:lnTo>
                  <a:lnTo>
                    <a:pt x="2692400" y="570230"/>
                  </a:lnTo>
                  <a:lnTo>
                    <a:pt x="1346200" y="570230"/>
                  </a:lnTo>
                  <a:close/>
                </a:path>
              </a:pathLst>
            </a:custGeom>
            <a:ln w="28393">
              <a:solidFill>
                <a:srgbClr val="6F2F9F"/>
              </a:solidFill>
            </a:ln>
          </p:spPr>
          <p:txBody>
            <a:bodyPr wrap="square" lIns="0" tIns="0" rIns="0" bIns="0" rtlCol="0"/>
            <a:lstStyle/>
            <a:p>
              <a:endParaRPr/>
            </a:p>
          </p:txBody>
        </p:sp>
        <p:sp>
          <p:nvSpPr>
            <p:cNvPr id="9" name="object 9"/>
            <p:cNvSpPr/>
            <p:nvPr/>
          </p:nvSpPr>
          <p:spPr>
            <a:xfrm>
              <a:off x="3726179" y="5528310"/>
              <a:ext cx="431800" cy="321310"/>
            </a:xfrm>
            <a:custGeom>
              <a:avLst/>
              <a:gdLst/>
              <a:ahLst/>
              <a:cxnLst/>
              <a:rect l="l" t="t" r="r" b="b"/>
              <a:pathLst>
                <a:path w="431800" h="321310">
                  <a:moveTo>
                    <a:pt x="270510" y="0"/>
                  </a:moveTo>
                  <a:lnTo>
                    <a:pt x="270510" y="81279"/>
                  </a:lnTo>
                  <a:lnTo>
                    <a:pt x="0" y="81279"/>
                  </a:lnTo>
                  <a:lnTo>
                    <a:pt x="0" y="241299"/>
                  </a:lnTo>
                  <a:lnTo>
                    <a:pt x="270510" y="241299"/>
                  </a:lnTo>
                  <a:lnTo>
                    <a:pt x="270510" y="321309"/>
                  </a:lnTo>
                  <a:lnTo>
                    <a:pt x="431800" y="161289"/>
                  </a:lnTo>
                  <a:lnTo>
                    <a:pt x="270510" y="0"/>
                  </a:lnTo>
                  <a:close/>
                </a:path>
              </a:pathLst>
            </a:custGeom>
            <a:solidFill>
              <a:srgbClr val="33CCCC"/>
            </a:solidFill>
          </p:spPr>
          <p:txBody>
            <a:bodyPr wrap="square" lIns="0" tIns="0" rIns="0" bIns="0" rtlCol="0"/>
            <a:lstStyle/>
            <a:p>
              <a:endParaRPr/>
            </a:p>
          </p:txBody>
        </p:sp>
        <p:sp>
          <p:nvSpPr>
            <p:cNvPr id="10" name="object 10"/>
            <p:cNvSpPr/>
            <p:nvPr/>
          </p:nvSpPr>
          <p:spPr>
            <a:xfrm>
              <a:off x="3726179" y="5528310"/>
              <a:ext cx="431800" cy="321310"/>
            </a:xfrm>
            <a:custGeom>
              <a:avLst/>
              <a:gdLst/>
              <a:ahLst/>
              <a:cxnLst/>
              <a:rect l="l" t="t" r="r" b="b"/>
              <a:pathLst>
                <a:path w="431800" h="321310">
                  <a:moveTo>
                    <a:pt x="0" y="81279"/>
                  </a:moveTo>
                  <a:lnTo>
                    <a:pt x="270510" y="81279"/>
                  </a:lnTo>
                  <a:lnTo>
                    <a:pt x="270510" y="0"/>
                  </a:lnTo>
                  <a:lnTo>
                    <a:pt x="431800" y="161289"/>
                  </a:lnTo>
                  <a:lnTo>
                    <a:pt x="270510" y="321309"/>
                  </a:lnTo>
                  <a:lnTo>
                    <a:pt x="270510" y="241299"/>
                  </a:lnTo>
                  <a:lnTo>
                    <a:pt x="0" y="241299"/>
                  </a:lnTo>
                  <a:lnTo>
                    <a:pt x="0" y="81279"/>
                  </a:lnTo>
                  <a:close/>
                </a:path>
                <a:path w="431800" h="321310">
                  <a:moveTo>
                    <a:pt x="0" y="0"/>
                  </a:moveTo>
                  <a:lnTo>
                    <a:pt x="0" y="0"/>
                  </a:lnTo>
                </a:path>
                <a:path w="431800" h="321310">
                  <a:moveTo>
                    <a:pt x="431800" y="321309"/>
                  </a:moveTo>
                  <a:lnTo>
                    <a:pt x="431800" y="321309"/>
                  </a:lnTo>
                </a:path>
              </a:pathLst>
            </a:custGeom>
            <a:ln w="12579">
              <a:solidFill>
                <a:srgbClr val="229494"/>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4071619" y="4499610"/>
              <a:ext cx="1531620" cy="1055370"/>
            </a:xfrm>
            <a:prstGeom prst="rect">
              <a:avLst/>
            </a:prstGeom>
          </p:spPr>
        </p:pic>
        <p:pic>
          <p:nvPicPr>
            <p:cNvPr id="12" name="object 12"/>
            <p:cNvPicPr/>
            <p:nvPr/>
          </p:nvPicPr>
          <p:blipFill>
            <a:blip r:embed="rId5" cstate="print"/>
            <a:stretch>
              <a:fillRect/>
            </a:stretch>
          </p:blipFill>
          <p:spPr>
            <a:xfrm>
              <a:off x="5949950" y="4476750"/>
              <a:ext cx="1286509" cy="1083371"/>
            </a:xfrm>
            <a:prstGeom prst="rect">
              <a:avLst/>
            </a:prstGeom>
          </p:spPr>
        </p:pic>
        <p:pic>
          <p:nvPicPr>
            <p:cNvPr id="13" name="object 13"/>
            <p:cNvPicPr/>
            <p:nvPr/>
          </p:nvPicPr>
          <p:blipFill>
            <a:blip r:embed="rId6" cstate="print"/>
            <a:stretch>
              <a:fillRect/>
            </a:stretch>
          </p:blipFill>
          <p:spPr>
            <a:xfrm>
              <a:off x="5047523" y="5724431"/>
              <a:ext cx="1390832" cy="955227"/>
            </a:xfrm>
            <a:prstGeom prst="rect">
              <a:avLst/>
            </a:prstGeom>
          </p:spPr>
        </p:pic>
        <p:sp>
          <p:nvSpPr>
            <p:cNvPr id="14" name="object 14"/>
            <p:cNvSpPr/>
            <p:nvPr/>
          </p:nvSpPr>
          <p:spPr>
            <a:xfrm>
              <a:off x="925829" y="2781300"/>
              <a:ext cx="2566670" cy="1550670"/>
            </a:xfrm>
            <a:custGeom>
              <a:avLst/>
              <a:gdLst/>
              <a:ahLst/>
              <a:cxnLst/>
              <a:rect l="l" t="t" r="r" b="b"/>
              <a:pathLst>
                <a:path w="2566670" h="1550670">
                  <a:moveTo>
                    <a:pt x="1282700" y="1550670"/>
                  </a:moveTo>
                  <a:lnTo>
                    <a:pt x="0" y="1550670"/>
                  </a:lnTo>
                  <a:lnTo>
                    <a:pt x="0" y="0"/>
                  </a:lnTo>
                  <a:lnTo>
                    <a:pt x="2566670" y="0"/>
                  </a:lnTo>
                  <a:lnTo>
                    <a:pt x="2566670" y="1550670"/>
                  </a:lnTo>
                  <a:lnTo>
                    <a:pt x="1282700" y="1550670"/>
                  </a:lnTo>
                  <a:close/>
                </a:path>
              </a:pathLst>
            </a:custGeom>
            <a:ln w="28393">
              <a:solidFill>
                <a:srgbClr val="FF0000"/>
              </a:solidFill>
            </a:ln>
          </p:spPr>
          <p:txBody>
            <a:bodyPr wrap="square" lIns="0" tIns="0" rIns="0" bIns="0" rtlCol="0"/>
            <a:lstStyle/>
            <a:p>
              <a:endParaRPr/>
            </a:p>
          </p:txBody>
        </p:sp>
      </p:grpSp>
      <p:sp>
        <p:nvSpPr>
          <p:cNvPr id="15" name="object 15"/>
          <p:cNvSpPr txBox="1"/>
          <p:nvPr/>
        </p:nvSpPr>
        <p:spPr>
          <a:xfrm>
            <a:off x="1704340" y="6275070"/>
            <a:ext cx="393065" cy="421640"/>
          </a:xfrm>
          <a:prstGeom prst="rect">
            <a:avLst/>
          </a:prstGeom>
        </p:spPr>
        <p:txBody>
          <a:bodyPr vert="horz" wrap="square" lIns="0" tIns="12700" rIns="0" bIns="0" rtlCol="0">
            <a:spAutoFit/>
          </a:bodyPr>
          <a:lstStyle/>
          <a:p>
            <a:pPr marL="12700">
              <a:spcBef>
                <a:spcPts val="100"/>
              </a:spcBef>
            </a:pPr>
            <a:r>
              <a:rPr sz="2600" b="1" dirty="0">
                <a:solidFill>
                  <a:srgbClr val="FFFFFF"/>
                </a:solidFill>
                <a:latin typeface="Arial"/>
                <a:cs typeface="Arial"/>
              </a:rPr>
              <a:t>14</a:t>
            </a:r>
            <a:endParaRPr sz="2600">
              <a:latin typeface="Arial"/>
              <a:cs typeface="Arial"/>
            </a:endParaRPr>
          </a:p>
        </p:txBody>
      </p:sp>
      <p:sp>
        <p:nvSpPr>
          <p:cNvPr id="16" name="object 16"/>
          <p:cNvSpPr txBox="1"/>
          <p:nvPr/>
        </p:nvSpPr>
        <p:spPr>
          <a:xfrm>
            <a:off x="9502857" y="2107094"/>
            <a:ext cx="1435100" cy="299720"/>
          </a:xfrm>
          <a:prstGeom prst="rect">
            <a:avLst/>
          </a:prstGeom>
        </p:spPr>
        <p:txBody>
          <a:bodyPr vert="horz" wrap="square" lIns="0" tIns="12700" rIns="0" bIns="0" rtlCol="0">
            <a:spAutoFit/>
          </a:bodyPr>
          <a:lstStyle/>
          <a:p>
            <a:pPr marL="12700">
              <a:spcBef>
                <a:spcPts val="100"/>
              </a:spcBef>
            </a:pPr>
            <a:r>
              <a:rPr spc="-5" dirty="0">
                <a:solidFill>
                  <a:srgbClr val="003366"/>
                </a:solidFill>
                <a:latin typeface="Arial MT"/>
                <a:cs typeface="Arial MT"/>
              </a:rPr>
              <a:t>Decision</a:t>
            </a:r>
            <a:r>
              <a:rPr spc="-75" dirty="0">
                <a:solidFill>
                  <a:srgbClr val="003366"/>
                </a:solidFill>
                <a:latin typeface="Arial MT"/>
                <a:cs typeface="Arial MT"/>
              </a:rPr>
              <a:t> </a:t>
            </a:r>
            <a:r>
              <a:rPr dirty="0">
                <a:solidFill>
                  <a:srgbClr val="003366"/>
                </a:solidFill>
                <a:latin typeface="Arial MT"/>
                <a:cs typeface="Arial MT"/>
              </a:rPr>
              <a:t>Tree</a:t>
            </a:r>
            <a:endParaRPr dirty="0">
              <a:latin typeface="Arial MT"/>
              <a:cs typeface="Arial MT"/>
            </a:endParaRPr>
          </a:p>
        </p:txBody>
      </p:sp>
      <p:sp>
        <p:nvSpPr>
          <p:cNvPr id="17" name="object 17"/>
          <p:cNvSpPr txBox="1"/>
          <p:nvPr/>
        </p:nvSpPr>
        <p:spPr>
          <a:xfrm>
            <a:off x="9709428" y="4541574"/>
            <a:ext cx="1597025" cy="299720"/>
          </a:xfrm>
          <a:prstGeom prst="rect">
            <a:avLst/>
          </a:prstGeom>
        </p:spPr>
        <p:txBody>
          <a:bodyPr vert="horz" wrap="square" lIns="0" tIns="12700" rIns="0" bIns="0" rtlCol="0">
            <a:spAutoFit/>
          </a:bodyPr>
          <a:lstStyle/>
          <a:p>
            <a:pPr marL="12700">
              <a:spcBef>
                <a:spcPts val="100"/>
              </a:spcBef>
            </a:pPr>
            <a:r>
              <a:rPr spc="-10" dirty="0">
                <a:solidFill>
                  <a:srgbClr val="003366"/>
                </a:solidFill>
                <a:latin typeface="Arial MT"/>
                <a:cs typeface="Arial MT"/>
              </a:rPr>
              <a:t>Random</a:t>
            </a:r>
            <a:r>
              <a:rPr spc="-70" dirty="0">
                <a:solidFill>
                  <a:srgbClr val="003366"/>
                </a:solidFill>
                <a:latin typeface="Arial MT"/>
                <a:cs typeface="Arial MT"/>
              </a:rPr>
              <a:t> </a:t>
            </a:r>
            <a:r>
              <a:rPr spc="-5" dirty="0">
                <a:solidFill>
                  <a:srgbClr val="003366"/>
                </a:solidFill>
                <a:latin typeface="Arial MT"/>
                <a:cs typeface="Arial MT"/>
              </a:rPr>
              <a:t>Forest</a:t>
            </a:r>
            <a:endParaRPr dirty="0">
              <a:latin typeface="Arial MT"/>
              <a:cs typeface="Arial MT"/>
            </a:endParaRPr>
          </a:p>
        </p:txBody>
      </p:sp>
      <p:sp>
        <p:nvSpPr>
          <p:cNvPr id="18" name="object 18"/>
          <p:cNvSpPr txBox="1"/>
          <p:nvPr/>
        </p:nvSpPr>
        <p:spPr>
          <a:xfrm>
            <a:off x="6202679" y="5582921"/>
            <a:ext cx="431800" cy="182101"/>
          </a:xfrm>
          <a:prstGeom prst="rect">
            <a:avLst/>
          </a:prstGeom>
        </p:spPr>
        <p:txBody>
          <a:bodyPr vert="horz" wrap="square" lIns="0" tIns="12700" rIns="0" bIns="0" rtlCol="0">
            <a:spAutoFit/>
          </a:bodyPr>
          <a:lstStyle/>
          <a:p>
            <a:pPr marL="12700">
              <a:spcBef>
                <a:spcPts val="100"/>
              </a:spcBef>
            </a:pPr>
            <a:r>
              <a:rPr sz="1100" dirty="0">
                <a:solidFill>
                  <a:srgbClr val="003366"/>
                </a:solidFill>
                <a:latin typeface="Arial MT"/>
                <a:cs typeface="Arial MT"/>
              </a:rPr>
              <a:t>Tree</a:t>
            </a:r>
            <a:r>
              <a:rPr sz="1100" spc="-70" dirty="0">
                <a:solidFill>
                  <a:srgbClr val="003366"/>
                </a:solidFill>
                <a:latin typeface="Arial MT"/>
                <a:cs typeface="Arial MT"/>
              </a:rPr>
              <a:t> </a:t>
            </a:r>
            <a:r>
              <a:rPr sz="1100" dirty="0">
                <a:solidFill>
                  <a:srgbClr val="003366"/>
                </a:solidFill>
                <a:latin typeface="Arial MT"/>
                <a:cs typeface="Arial MT"/>
              </a:rPr>
              <a:t>1</a:t>
            </a:r>
            <a:endParaRPr sz="1100">
              <a:latin typeface="Arial MT"/>
              <a:cs typeface="Arial MT"/>
            </a:endParaRPr>
          </a:p>
        </p:txBody>
      </p:sp>
      <p:sp>
        <p:nvSpPr>
          <p:cNvPr id="19" name="object 19"/>
          <p:cNvSpPr txBox="1"/>
          <p:nvPr/>
        </p:nvSpPr>
        <p:spPr>
          <a:xfrm>
            <a:off x="7900670" y="5534660"/>
            <a:ext cx="431800" cy="182101"/>
          </a:xfrm>
          <a:prstGeom prst="rect">
            <a:avLst/>
          </a:prstGeom>
        </p:spPr>
        <p:txBody>
          <a:bodyPr vert="horz" wrap="square" lIns="0" tIns="12700" rIns="0" bIns="0" rtlCol="0">
            <a:spAutoFit/>
          </a:bodyPr>
          <a:lstStyle/>
          <a:p>
            <a:pPr marL="12700">
              <a:spcBef>
                <a:spcPts val="100"/>
              </a:spcBef>
            </a:pPr>
            <a:r>
              <a:rPr sz="1100" dirty="0">
                <a:solidFill>
                  <a:srgbClr val="003366"/>
                </a:solidFill>
                <a:latin typeface="Arial MT"/>
                <a:cs typeface="Arial MT"/>
              </a:rPr>
              <a:t>Tree</a:t>
            </a:r>
            <a:r>
              <a:rPr sz="1100" spc="-70" dirty="0">
                <a:solidFill>
                  <a:srgbClr val="003366"/>
                </a:solidFill>
                <a:latin typeface="Arial MT"/>
                <a:cs typeface="Arial MT"/>
              </a:rPr>
              <a:t> </a:t>
            </a:r>
            <a:r>
              <a:rPr sz="1100" dirty="0">
                <a:solidFill>
                  <a:srgbClr val="003366"/>
                </a:solidFill>
                <a:latin typeface="Arial MT"/>
                <a:cs typeface="Arial MT"/>
              </a:rPr>
              <a:t>2</a:t>
            </a:r>
            <a:endParaRPr sz="1100">
              <a:latin typeface="Arial MT"/>
              <a:cs typeface="Arial MT"/>
            </a:endParaRPr>
          </a:p>
        </p:txBody>
      </p:sp>
      <p:sp>
        <p:nvSpPr>
          <p:cNvPr id="20" name="object 20"/>
          <p:cNvSpPr txBox="1"/>
          <p:nvPr/>
        </p:nvSpPr>
        <p:spPr>
          <a:xfrm>
            <a:off x="6982459" y="6676391"/>
            <a:ext cx="431800" cy="182101"/>
          </a:xfrm>
          <a:prstGeom prst="rect">
            <a:avLst/>
          </a:prstGeom>
        </p:spPr>
        <p:txBody>
          <a:bodyPr vert="horz" wrap="square" lIns="0" tIns="12700" rIns="0" bIns="0" rtlCol="0">
            <a:spAutoFit/>
          </a:bodyPr>
          <a:lstStyle/>
          <a:p>
            <a:pPr marL="12700">
              <a:spcBef>
                <a:spcPts val="100"/>
              </a:spcBef>
            </a:pPr>
            <a:r>
              <a:rPr sz="1100" dirty="0">
                <a:solidFill>
                  <a:srgbClr val="003366"/>
                </a:solidFill>
                <a:latin typeface="Arial MT"/>
                <a:cs typeface="Arial MT"/>
              </a:rPr>
              <a:t>Tree</a:t>
            </a:r>
            <a:r>
              <a:rPr sz="1100" spc="-65" dirty="0">
                <a:solidFill>
                  <a:srgbClr val="003366"/>
                </a:solidFill>
                <a:latin typeface="Arial MT"/>
                <a:cs typeface="Arial MT"/>
              </a:rPr>
              <a:t> </a:t>
            </a:r>
            <a:r>
              <a:rPr sz="1100" dirty="0">
                <a:solidFill>
                  <a:srgbClr val="003366"/>
                </a:solidFill>
                <a:latin typeface="Arial MT"/>
                <a:cs typeface="Arial MT"/>
              </a:rPr>
              <a:t>3</a:t>
            </a:r>
            <a:endParaRPr sz="1100" dirty="0">
              <a:latin typeface="Arial MT"/>
              <a:cs typeface="Arial MT"/>
            </a:endParaRPr>
          </a:p>
        </p:txBody>
      </p:sp>
      <p:sp>
        <p:nvSpPr>
          <p:cNvPr id="22" name="Rectangle 21">
            <a:extLst>
              <a:ext uri="{FF2B5EF4-FFF2-40B4-BE49-F238E27FC236}">
                <a16:creationId xmlns:a16="http://schemas.microsoft.com/office/drawing/2014/main" id="{962C8313-19EC-4205-A07E-3FE7706A5311}"/>
              </a:ext>
            </a:extLst>
          </p:cNvPr>
          <p:cNvSpPr/>
          <p:nvPr/>
        </p:nvSpPr>
        <p:spPr>
          <a:xfrm>
            <a:off x="135657" y="130898"/>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74033D21-B24E-4328-A25B-BA6EE1D0BC88}"/>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602" y="150985"/>
            <a:ext cx="3019425" cy="689932"/>
          </a:xfrm>
          <a:prstGeom prst="rect">
            <a:avLst/>
          </a:prstGeom>
        </p:spPr>
        <p:txBody>
          <a:bodyPr vert="horz" wrap="square" lIns="0" tIns="12700" rIns="0" bIns="0" rtlCol="0" anchor="ctr">
            <a:spAutoFit/>
          </a:bodyPr>
          <a:lstStyle/>
          <a:p>
            <a:pPr marL="12700">
              <a:lnSpc>
                <a:spcPct val="100000"/>
              </a:lnSpc>
              <a:spcBef>
                <a:spcPts val="100"/>
              </a:spcBef>
            </a:pPr>
            <a:r>
              <a:rPr b="1" spc="-5" dirty="0"/>
              <a:t>Decision</a:t>
            </a:r>
            <a:r>
              <a:rPr b="1" spc="-90" dirty="0"/>
              <a:t> </a:t>
            </a:r>
            <a:r>
              <a:rPr b="1" spc="-10" dirty="0"/>
              <a:t>Tree</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26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2975"/>
              </a:lnSpc>
            </a:pPr>
            <a:fld id="{81D60167-4931-47E6-BA6A-407CBD079E47}" type="slidenum">
              <a:rPr lang="en-US" smtClean="0"/>
              <a:pPr marL="38100">
                <a:lnSpc>
                  <a:spcPts val="2975"/>
                </a:lnSpc>
              </a:pPr>
              <a:t>58</a:t>
            </a:fld>
            <a:endParaRPr dirty="0"/>
          </a:p>
        </p:txBody>
      </p:sp>
      <p:graphicFrame>
        <p:nvGraphicFramePr>
          <p:cNvPr id="3" name="object 3"/>
          <p:cNvGraphicFramePr>
            <a:graphicFrameLocks noGrp="1"/>
          </p:cNvGraphicFramePr>
          <p:nvPr/>
        </p:nvGraphicFramePr>
        <p:xfrm>
          <a:off x="2249171" y="1394793"/>
          <a:ext cx="7693658" cy="741679"/>
        </p:xfrm>
        <a:graphic>
          <a:graphicData uri="http://schemas.openxmlformats.org/drawingml/2006/table">
            <a:tbl>
              <a:tblPr firstRow="1" bandRow="1">
                <a:tableStyleId>{2D5ABB26-0587-4C30-8999-92F81FD0307C}</a:tableStyleId>
              </a:tblPr>
              <a:tblGrid>
                <a:gridCol w="1291590">
                  <a:extLst>
                    <a:ext uri="{9D8B030D-6E8A-4147-A177-3AD203B41FA5}">
                      <a16:colId xmlns:a16="http://schemas.microsoft.com/office/drawing/2014/main" val="20000"/>
                    </a:ext>
                  </a:extLst>
                </a:gridCol>
                <a:gridCol w="1441449">
                  <a:extLst>
                    <a:ext uri="{9D8B030D-6E8A-4147-A177-3AD203B41FA5}">
                      <a16:colId xmlns:a16="http://schemas.microsoft.com/office/drawing/2014/main" val="20001"/>
                    </a:ext>
                  </a:extLst>
                </a:gridCol>
                <a:gridCol w="1692275">
                  <a:extLst>
                    <a:ext uri="{9D8B030D-6E8A-4147-A177-3AD203B41FA5}">
                      <a16:colId xmlns:a16="http://schemas.microsoft.com/office/drawing/2014/main" val="20002"/>
                    </a:ext>
                  </a:extLst>
                </a:gridCol>
                <a:gridCol w="1395094">
                  <a:extLst>
                    <a:ext uri="{9D8B030D-6E8A-4147-A177-3AD203B41FA5}">
                      <a16:colId xmlns:a16="http://schemas.microsoft.com/office/drawing/2014/main" val="20003"/>
                    </a:ext>
                  </a:extLst>
                </a:gridCol>
                <a:gridCol w="1873250">
                  <a:extLst>
                    <a:ext uri="{9D8B030D-6E8A-4147-A177-3AD203B41FA5}">
                      <a16:colId xmlns:a16="http://schemas.microsoft.com/office/drawing/2014/main" val="20004"/>
                    </a:ext>
                  </a:extLst>
                </a:gridCol>
              </a:tblGrid>
              <a:tr h="372110">
                <a:tc>
                  <a:txBody>
                    <a:bodyPr/>
                    <a:lstStyle/>
                    <a:p>
                      <a:pPr marL="89535">
                        <a:lnSpc>
                          <a:spcPct val="100000"/>
                        </a:lnSpc>
                        <a:spcBef>
                          <a:spcPts val="190"/>
                        </a:spcBef>
                      </a:pPr>
                      <a:r>
                        <a:rPr sz="1800" b="1" spc="-5" dirty="0">
                          <a:solidFill>
                            <a:srgbClr val="FFFFFF"/>
                          </a:solidFill>
                          <a:latin typeface="Arial"/>
                          <a:cs typeface="Arial"/>
                        </a:rPr>
                        <a:t>Outlook</a:t>
                      </a:r>
                      <a:endParaRPr sz="1800">
                        <a:latin typeface="Arial"/>
                        <a:cs typeface="Arial"/>
                      </a:endParaRPr>
                    </a:p>
                  </a:txBody>
                  <a:tcPr marL="0" marR="0" marT="24130" marB="0">
                    <a:solidFill>
                      <a:srgbClr val="33CCCC"/>
                    </a:solidFill>
                  </a:tcPr>
                </a:tc>
                <a:tc>
                  <a:txBody>
                    <a:bodyPr/>
                    <a:lstStyle/>
                    <a:p>
                      <a:pPr marL="335915">
                        <a:lnSpc>
                          <a:spcPct val="100000"/>
                        </a:lnSpc>
                        <a:spcBef>
                          <a:spcPts val="190"/>
                        </a:spcBef>
                      </a:pPr>
                      <a:r>
                        <a:rPr sz="1800" b="1" spc="-5" dirty="0">
                          <a:solidFill>
                            <a:srgbClr val="FFFFFF"/>
                          </a:solidFill>
                          <a:latin typeface="Arial"/>
                          <a:cs typeface="Arial"/>
                        </a:rPr>
                        <a:t>Temp.</a:t>
                      </a:r>
                      <a:endParaRPr sz="1800">
                        <a:latin typeface="Arial"/>
                        <a:cs typeface="Arial"/>
                      </a:endParaRPr>
                    </a:p>
                  </a:txBody>
                  <a:tcPr marL="0" marR="0" marT="24130" marB="0">
                    <a:solidFill>
                      <a:srgbClr val="33CCCC"/>
                    </a:solidFill>
                  </a:tcPr>
                </a:tc>
                <a:tc>
                  <a:txBody>
                    <a:bodyPr/>
                    <a:lstStyle/>
                    <a:p>
                      <a:pPr marL="432434">
                        <a:lnSpc>
                          <a:spcPct val="100000"/>
                        </a:lnSpc>
                        <a:spcBef>
                          <a:spcPts val="190"/>
                        </a:spcBef>
                      </a:pPr>
                      <a:r>
                        <a:rPr sz="1800" b="1" spc="-5" dirty="0">
                          <a:solidFill>
                            <a:srgbClr val="FFFFFF"/>
                          </a:solidFill>
                          <a:latin typeface="Arial"/>
                          <a:cs typeface="Arial"/>
                        </a:rPr>
                        <a:t>Humidity</a:t>
                      </a:r>
                      <a:endParaRPr sz="1800">
                        <a:latin typeface="Arial"/>
                        <a:cs typeface="Arial"/>
                      </a:endParaRPr>
                    </a:p>
                  </a:txBody>
                  <a:tcPr marL="0" marR="0" marT="24130" marB="0">
                    <a:solidFill>
                      <a:srgbClr val="33CCCC"/>
                    </a:solidFill>
                  </a:tcPr>
                </a:tc>
                <a:tc>
                  <a:txBody>
                    <a:bodyPr/>
                    <a:lstStyle/>
                    <a:p>
                      <a:pPr marL="280670">
                        <a:lnSpc>
                          <a:spcPct val="100000"/>
                        </a:lnSpc>
                        <a:spcBef>
                          <a:spcPts val="190"/>
                        </a:spcBef>
                      </a:pPr>
                      <a:r>
                        <a:rPr sz="1800" b="1" dirty="0">
                          <a:solidFill>
                            <a:srgbClr val="FFFFFF"/>
                          </a:solidFill>
                          <a:latin typeface="Arial"/>
                          <a:cs typeface="Arial"/>
                        </a:rPr>
                        <a:t>Windy</a:t>
                      </a:r>
                      <a:endParaRPr sz="1800">
                        <a:latin typeface="Arial"/>
                        <a:cs typeface="Arial"/>
                      </a:endParaRPr>
                    </a:p>
                  </a:txBody>
                  <a:tcPr marL="0" marR="0" marT="24130" marB="0">
                    <a:solidFill>
                      <a:srgbClr val="33CCCC"/>
                    </a:solidFill>
                  </a:tcPr>
                </a:tc>
                <a:tc>
                  <a:txBody>
                    <a:bodyPr/>
                    <a:lstStyle/>
                    <a:p>
                      <a:pPr marL="423545">
                        <a:lnSpc>
                          <a:spcPct val="100000"/>
                        </a:lnSpc>
                        <a:spcBef>
                          <a:spcPts val="190"/>
                        </a:spcBef>
                      </a:pPr>
                      <a:r>
                        <a:rPr sz="1800" b="1" spc="-5" dirty="0">
                          <a:solidFill>
                            <a:srgbClr val="FFFFFF"/>
                          </a:solidFill>
                          <a:latin typeface="Arial"/>
                          <a:cs typeface="Arial"/>
                        </a:rPr>
                        <a:t>Play</a:t>
                      </a:r>
                      <a:r>
                        <a:rPr sz="1800" b="1" spc="-55" dirty="0">
                          <a:solidFill>
                            <a:srgbClr val="FFFFFF"/>
                          </a:solidFill>
                          <a:latin typeface="Arial"/>
                          <a:cs typeface="Arial"/>
                        </a:rPr>
                        <a:t> </a:t>
                      </a:r>
                      <a:r>
                        <a:rPr sz="1800" b="1" spc="-5" dirty="0">
                          <a:solidFill>
                            <a:srgbClr val="FFFFFF"/>
                          </a:solidFill>
                          <a:latin typeface="Arial"/>
                          <a:cs typeface="Arial"/>
                        </a:rPr>
                        <a:t>Golf</a:t>
                      </a:r>
                      <a:endParaRPr sz="1800">
                        <a:latin typeface="Arial"/>
                        <a:cs typeface="Arial"/>
                      </a:endParaRPr>
                    </a:p>
                  </a:txBody>
                  <a:tcPr marL="0" marR="0" marT="24130" marB="0">
                    <a:solidFill>
                      <a:srgbClr val="33CCCC"/>
                    </a:solidFill>
                  </a:tcPr>
                </a:tc>
                <a:extLst>
                  <a:ext uri="{0D108BD9-81ED-4DB2-BD59-A6C34878D82A}">
                    <a16:rowId xmlns:a16="http://schemas.microsoft.com/office/drawing/2014/main" val="10000"/>
                  </a:ext>
                </a:extLst>
              </a:tr>
              <a:tr h="369569">
                <a:tc>
                  <a:txBody>
                    <a:bodyPr/>
                    <a:lstStyle/>
                    <a:p>
                      <a:pPr marL="89535">
                        <a:lnSpc>
                          <a:spcPct val="100000"/>
                        </a:lnSpc>
                        <a:spcBef>
                          <a:spcPts val="190"/>
                        </a:spcBef>
                      </a:pPr>
                      <a:r>
                        <a:rPr sz="1800" spc="-10" dirty="0">
                          <a:solidFill>
                            <a:srgbClr val="003366"/>
                          </a:solidFill>
                          <a:latin typeface="Arial MT"/>
                          <a:cs typeface="Arial MT"/>
                        </a:rPr>
                        <a:t>Rainy</a:t>
                      </a:r>
                      <a:endParaRPr sz="1800">
                        <a:latin typeface="Arial MT"/>
                        <a:cs typeface="Arial MT"/>
                      </a:endParaRPr>
                    </a:p>
                  </a:txBody>
                  <a:tcPr marL="0" marR="0" marT="24130" marB="0">
                    <a:solidFill>
                      <a:srgbClr val="CCEBEB"/>
                    </a:solidFill>
                  </a:tcPr>
                </a:tc>
                <a:tc>
                  <a:txBody>
                    <a:bodyPr/>
                    <a:lstStyle/>
                    <a:p>
                      <a:pPr marL="335915">
                        <a:lnSpc>
                          <a:spcPct val="100000"/>
                        </a:lnSpc>
                        <a:spcBef>
                          <a:spcPts val="190"/>
                        </a:spcBef>
                      </a:pPr>
                      <a:r>
                        <a:rPr sz="1800" spc="-10" dirty="0">
                          <a:solidFill>
                            <a:srgbClr val="003366"/>
                          </a:solidFill>
                          <a:latin typeface="Arial MT"/>
                          <a:cs typeface="Arial MT"/>
                        </a:rPr>
                        <a:t>Mild</a:t>
                      </a:r>
                      <a:endParaRPr sz="1800">
                        <a:latin typeface="Arial MT"/>
                        <a:cs typeface="Arial MT"/>
                      </a:endParaRPr>
                    </a:p>
                  </a:txBody>
                  <a:tcPr marL="0" marR="0" marT="24130" marB="0">
                    <a:solidFill>
                      <a:srgbClr val="CCEBEB"/>
                    </a:solidFill>
                  </a:tcPr>
                </a:tc>
                <a:tc>
                  <a:txBody>
                    <a:bodyPr/>
                    <a:lstStyle/>
                    <a:p>
                      <a:pPr marL="432434">
                        <a:lnSpc>
                          <a:spcPct val="100000"/>
                        </a:lnSpc>
                        <a:spcBef>
                          <a:spcPts val="190"/>
                        </a:spcBef>
                      </a:pPr>
                      <a:r>
                        <a:rPr sz="1800" spc="-10" dirty="0">
                          <a:solidFill>
                            <a:srgbClr val="003366"/>
                          </a:solidFill>
                          <a:latin typeface="Arial MT"/>
                          <a:cs typeface="Arial MT"/>
                        </a:rPr>
                        <a:t>High</a:t>
                      </a:r>
                      <a:endParaRPr sz="1800" dirty="0">
                        <a:latin typeface="Arial MT"/>
                        <a:cs typeface="Arial MT"/>
                      </a:endParaRPr>
                    </a:p>
                  </a:txBody>
                  <a:tcPr marL="0" marR="0" marT="24130" marB="0">
                    <a:solidFill>
                      <a:srgbClr val="CCEBEB"/>
                    </a:solidFill>
                  </a:tcPr>
                </a:tc>
                <a:tc>
                  <a:txBody>
                    <a:bodyPr/>
                    <a:lstStyle/>
                    <a:p>
                      <a:pPr marL="280670">
                        <a:lnSpc>
                          <a:spcPct val="100000"/>
                        </a:lnSpc>
                        <a:spcBef>
                          <a:spcPts val="190"/>
                        </a:spcBef>
                      </a:pPr>
                      <a:r>
                        <a:rPr sz="1800" spc="-5" dirty="0">
                          <a:solidFill>
                            <a:srgbClr val="003366"/>
                          </a:solidFill>
                          <a:latin typeface="Arial MT"/>
                          <a:cs typeface="Arial MT"/>
                        </a:rPr>
                        <a:t>False</a:t>
                      </a:r>
                      <a:endParaRPr sz="1800">
                        <a:latin typeface="Arial MT"/>
                        <a:cs typeface="Arial MT"/>
                      </a:endParaRPr>
                    </a:p>
                  </a:txBody>
                  <a:tcPr marL="0" marR="0" marT="24130" marB="0">
                    <a:solidFill>
                      <a:srgbClr val="CCEBEB"/>
                    </a:solidFill>
                  </a:tcPr>
                </a:tc>
                <a:tc>
                  <a:txBody>
                    <a:bodyPr/>
                    <a:lstStyle/>
                    <a:p>
                      <a:pPr marL="423545">
                        <a:lnSpc>
                          <a:spcPct val="100000"/>
                        </a:lnSpc>
                        <a:spcBef>
                          <a:spcPts val="190"/>
                        </a:spcBef>
                      </a:pPr>
                      <a:r>
                        <a:rPr sz="1800" dirty="0">
                          <a:solidFill>
                            <a:srgbClr val="003366"/>
                          </a:solidFill>
                          <a:latin typeface="Arial MT"/>
                          <a:cs typeface="Arial MT"/>
                        </a:rPr>
                        <a:t>?</a:t>
                      </a:r>
                      <a:endParaRPr sz="1800" dirty="0">
                        <a:latin typeface="Arial MT"/>
                        <a:cs typeface="Arial MT"/>
                      </a:endParaRPr>
                    </a:p>
                  </a:txBody>
                  <a:tcPr marL="0" marR="0" marT="24130" marB="0">
                    <a:solidFill>
                      <a:srgbClr val="CCEBEB"/>
                    </a:solidFill>
                  </a:tcPr>
                </a:tc>
                <a:extLst>
                  <a:ext uri="{0D108BD9-81ED-4DB2-BD59-A6C34878D82A}">
                    <a16:rowId xmlns:a16="http://schemas.microsoft.com/office/drawing/2014/main" val="10001"/>
                  </a:ext>
                </a:extLst>
              </a:tr>
            </a:tbl>
          </a:graphicData>
        </a:graphic>
      </p:graphicFrame>
      <p:pic>
        <p:nvPicPr>
          <p:cNvPr id="4" name="object 4"/>
          <p:cNvPicPr/>
          <p:nvPr/>
        </p:nvPicPr>
        <p:blipFill>
          <a:blip r:embed="rId2" cstate="print"/>
          <a:stretch>
            <a:fillRect/>
          </a:stretch>
        </p:blipFill>
        <p:spPr>
          <a:xfrm>
            <a:off x="1510748" y="2286000"/>
            <a:ext cx="7927892" cy="4421015"/>
          </a:xfrm>
          <a:prstGeom prst="rect">
            <a:avLst/>
          </a:prstGeom>
        </p:spPr>
      </p:pic>
      <p:sp>
        <p:nvSpPr>
          <p:cNvPr id="5" name="object 5"/>
          <p:cNvSpPr txBox="1"/>
          <p:nvPr/>
        </p:nvSpPr>
        <p:spPr>
          <a:xfrm>
            <a:off x="9942829" y="4421809"/>
            <a:ext cx="1155065" cy="299720"/>
          </a:xfrm>
          <a:prstGeom prst="rect">
            <a:avLst/>
          </a:prstGeom>
        </p:spPr>
        <p:txBody>
          <a:bodyPr vert="horz" wrap="square" lIns="0" tIns="12700" rIns="0" bIns="0" rtlCol="0">
            <a:spAutoFit/>
          </a:bodyPr>
          <a:lstStyle/>
          <a:p>
            <a:pPr marL="12700">
              <a:spcBef>
                <a:spcPts val="100"/>
              </a:spcBef>
            </a:pPr>
            <a:r>
              <a:rPr spc="-5" dirty="0">
                <a:solidFill>
                  <a:srgbClr val="003366"/>
                </a:solidFill>
                <a:latin typeface="Arial MT"/>
                <a:cs typeface="Arial MT"/>
              </a:rPr>
              <a:t>Result</a:t>
            </a:r>
            <a:r>
              <a:rPr spc="-40" dirty="0">
                <a:solidFill>
                  <a:srgbClr val="003366"/>
                </a:solidFill>
                <a:latin typeface="Arial MT"/>
                <a:cs typeface="Arial MT"/>
              </a:rPr>
              <a:t> </a:t>
            </a:r>
            <a:r>
              <a:rPr dirty="0">
                <a:solidFill>
                  <a:srgbClr val="003366"/>
                </a:solidFill>
                <a:latin typeface="Arial MT"/>
                <a:cs typeface="Arial MT"/>
              </a:rPr>
              <a:t>:</a:t>
            </a:r>
            <a:r>
              <a:rPr spc="-40" dirty="0">
                <a:solidFill>
                  <a:srgbClr val="003366"/>
                </a:solidFill>
                <a:latin typeface="Arial MT"/>
                <a:cs typeface="Arial MT"/>
              </a:rPr>
              <a:t> </a:t>
            </a:r>
            <a:r>
              <a:rPr spc="-5" dirty="0">
                <a:solidFill>
                  <a:srgbClr val="003366"/>
                </a:solidFill>
                <a:latin typeface="Arial MT"/>
                <a:cs typeface="Arial MT"/>
              </a:rPr>
              <a:t>No</a:t>
            </a:r>
            <a:endParaRPr>
              <a:latin typeface="Arial MT"/>
              <a:cs typeface="Arial MT"/>
            </a:endParaRPr>
          </a:p>
        </p:txBody>
      </p:sp>
      <p:sp>
        <p:nvSpPr>
          <p:cNvPr id="7" name="Rectangle 6">
            <a:extLst>
              <a:ext uri="{FF2B5EF4-FFF2-40B4-BE49-F238E27FC236}">
                <a16:creationId xmlns:a16="http://schemas.microsoft.com/office/drawing/2014/main" id="{E26A7618-98E0-479E-85B3-301DFC28DDEA}"/>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F001CD8-0559-4300-AEAB-FB56664335D3}"/>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1028" y="78463"/>
            <a:ext cx="5029642" cy="689932"/>
          </a:xfrm>
          <a:prstGeom prst="rect">
            <a:avLst/>
          </a:prstGeom>
        </p:spPr>
        <p:txBody>
          <a:bodyPr vert="horz" wrap="square" lIns="0" tIns="12700" rIns="0" bIns="0" rtlCol="0" anchor="ctr">
            <a:spAutoFit/>
          </a:bodyPr>
          <a:lstStyle/>
          <a:p>
            <a:pPr marL="12700">
              <a:lnSpc>
                <a:spcPct val="100000"/>
              </a:lnSpc>
              <a:spcBef>
                <a:spcPts val="100"/>
              </a:spcBef>
            </a:pPr>
            <a:r>
              <a:rPr b="1" spc="-10" dirty="0"/>
              <a:t>Random</a:t>
            </a:r>
            <a:r>
              <a:rPr b="1" spc="-70" dirty="0"/>
              <a:t> </a:t>
            </a:r>
            <a:r>
              <a:rPr b="1" spc="-5" dirty="0"/>
              <a:t>Forest</a:t>
            </a:r>
          </a:p>
        </p:txBody>
      </p:sp>
      <p:sp>
        <p:nvSpPr>
          <p:cNvPr id="21" name="object 21"/>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2600" b="1"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2975"/>
              </a:lnSpc>
            </a:pPr>
            <a:fld id="{81D60167-4931-47E6-BA6A-407CBD079E47}" type="slidenum">
              <a:rPr lang="en-US" smtClean="0"/>
              <a:pPr marL="38100">
                <a:lnSpc>
                  <a:spcPts val="2975"/>
                </a:lnSpc>
              </a:pPr>
              <a:t>59</a:t>
            </a:fld>
            <a:endParaRPr dirty="0"/>
          </a:p>
        </p:txBody>
      </p:sp>
      <p:pic>
        <p:nvPicPr>
          <p:cNvPr id="3" name="object 3"/>
          <p:cNvPicPr/>
          <p:nvPr/>
        </p:nvPicPr>
        <p:blipFill>
          <a:blip r:embed="rId2" cstate="print"/>
          <a:stretch>
            <a:fillRect/>
          </a:stretch>
        </p:blipFill>
        <p:spPr>
          <a:xfrm>
            <a:off x="2396600" y="1359179"/>
            <a:ext cx="7693659" cy="862329"/>
          </a:xfrm>
          <a:prstGeom prst="rect">
            <a:avLst/>
          </a:prstGeom>
        </p:spPr>
      </p:pic>
      <p:grpSp>
        <p:nvGrpSpPr>
          <p:cNvPr id="4" name="object 4"/>
          <p:cNvGrpSpPr/>
          <p:nvPr/>
        </p:nvGrpSpPr>
        <p:grpSpPr>
          <a:xfrm>
            <a:off x="5149850" y="4705350"/>
            <a:ext cx="421640" cy="335280"/>
            <a:chOff x="3625850" y="4705350"/>
            <a:chExt cx="421640" cy="335280"/>
          </a:xfrm>
        </p:grpSpPr>
        <p:sp>
          <p:nvSpPr>
            <p:cNvPr id="5" name="object 5"/>
            <p:cNvSpPr/>
            <p:nvPr/>
          </p:nvSpPr>
          <p:spPr>
            <a:xfrm>
              <a:off x="3632200" y="4711700"/>
              <a:ext cx="408940" cy="322580"/>
            </a:xfrm>
            <a:custGeom>
              <a:avLst/>
              <a:gdLst/>
              <a:ahLst/>
              <a:cxnLst/>
              <a:rect l="l" t="t" r="r" b="b"/>
              <a:pathLst>
                <a:path w="408939" h="322579">
                  <a:moveTo>
                    <a:pt x="257810" y="0"/>
                  </a:moveTo>
                  <a:lnTo>
                    <a:pt x="257810" y="80010"/>
                  </a:lnTo>
                  <a:lnTo>
                    <a:pt x="0" y="80010"/>
                  </a:lnTo>
                  <a:lnTo>
                    <a:pt x="0" y="241300"/>
                  </a:lnTo>
                  <a:lnTo>
                    <a:pt x="257810" y="241300"/>
                  </a:lnTo>
                  <a:lnTo>
                    <a:pt x="257810" y="322580"/>
                  </a:lnTo>
                  <a:lnTo>
                    <a:pt x="408939" y="161289"/>
                  </a:lnTo>
                  <a:lnTo>
                    <a:pt x="257810" y="0"/>
                  </a:lnTo>
                  <a:close/>
                </a:path>
              </a:pathLst>
            </a:custGeom>
            <a:solidFill>
              <a:srgbClr val="33CCCC"/>
            </a:solidFill>
          </p:spPr>
          <p:txBody>
            <a:bodyPr wrap="square" lIns="0" tIns="0" rIns="0" bIns="0" rtlCol="0"/>
            <a:lstStyle/>
            <a:p>
              <a:endParaRPr/>
            </a:p>
          </p:txBody>
        </p:sp>
        <p:sp>
          <p:nvSpPr>
            <p:cNvPr id="6" name="object 6"/>
            <p:cNvSpPr/>
            <p:nvPr/>
          </p:nvSpPr>
          <p:spPr>
            <a:xfrm>
              <a:off x="3632200" y="4711700"/>
              <a:ext cx="408940" cy="322580"/>
            </a:xfrm>
            <a:custGeom>
              <a:avLst/>
              <a:gdLst/>
              <a:ahLst/>
              <a:cxnLst/>
              <a:rect l="l" t="t" r="r" b="b"/>
              <a:pathLst>
                <a:path w="408939" h="322579">
                  <a:moveTo>
                    <a:pt x="0" y="80010"/>
                  </a:moveTo>
                  <a:lnTo>
                    <a:pt x="257810" y="80010"/>
                  </a:lnTo>
                  <a:lnTo>
                    <a:pt x="257810" y="0"/>
                  </a:lnTo>
                  <a:lnTo>
                    <a:pt x="408939" y="161289"/>
                  </a:lnTo>
                  <a:lnTo>
                    <a:pt x="257810" y="322580"/>
                  </a:lnTo>
                  <a:lnTo>
                    <a:pt x="257810" y="241300"/>
                  </a:lnTo>
                  <a:lnTo>
                    <a:pt x="0" y="241300"/>
                  </a:lnTo>
                  <a:lnTo>
                    <a:pt x="0" y="80010"/>
                  </a:lnTo>
                  <a:close/>
                </a:path>
                <a:path w="408939" h="322579">
                  <a:moveTo>
                    <a:pt x="0" y="0"/>
                  </a:moveTo>
                  <a:lnTo>
                    <a:pt x="0" y="0"/>
                  </a:lnTo>
                </a:path>
                <a:path w="408939" h="322579">
                  <a:moveTo>
                    <a:pt x="408939" y="322580"/>
                  </a:moveTo>
                  <a:lnTo>
                    <a:pt x="408939" y="322580"/>
                  </a:lnTo>
                </a:path>
              </a:pathLst>
            </a:custGeom>
            <a:ln w="12579">
              <a:solidFill>
                <a:srgbClr val="229494"/>
              </a:solidFill>
            </a:ln>
          </p:spPr>
          <p:txBody>
            <a:bodyPr wrap="square" lIns="0" tIns="0" rIns="0" bIns="0" rtlCol="0"/>
            <a:lstStyle/>
            <a:p>
              <a:endParaRPr/>
            </a:p>
          </p:txBody>
        </p:sp>
      </p:grpSp>
      <p:pic>
        <p:nvPicPr>
          <p:cNvPr id="7" name="object 7"/>
          <p:cNvPicPr/>
          <p:nvPr/>
        </p:nvPicPr>
        <p:blipFill>
          <a:blip r:embed="rId3" cstate="print"/>
          <a:stretch>
            <a:fillRect/>
          </a:stretch>
        </p:blipFill>
        <p:spPr>
          <a:xfrm>
            <a:off x="7264400" y="3651251"/>
            <a:ext cx="1219200" cy="1090965"/>
          </a:xfrm>
          <a:prstGeom prst="rect">
            <a:avLst/>
          </a:prstGeom>
        </p:spPr>
      </p:pic>
      <p:pic>
        <p:nvPicPr>
          <p:cNvPr id="8" name="object 8"/>
          <p:cNvPicPr/>
          <p:nvPr/>
        </p:nvPicPr>
        <p:blipFill>
          <a:blip r:embed="rId4" cstate="print"/>
          <a:stretch>
            <a:fillRect/>
          </a:stretch>
        </p:blipFill>
        <p:spPr>
          <a:xfrm>
            <a:off x="6397929" y="4840485"/>
            <a:ext cx="1317497" cy="961536"/>
          </a:xfrm>
          <a:prstGeom prst="rect">
            <a:avLst/>
          </a:prstGeom>
        </p:spPr>
      </p:pic>
      <p:sp>
        <p:nvSpPr>
          <p:cNvPr id="9" name="object 9"/>
          <p:cNvSpPr txBox="1"/>
          <p:nvPr/>
        </p:nvSpPr>
        <p:spPr>
          <a:xfrm>
            <a:off x="6047740" y="4762501"/>
            <a:ext cx="431800" cy="182101"/>
          </a:xfrm>
          <a:prstGeom prst="rect">
            <a:avLst/>
          </a:prstGeom>
        </p:spPr>
        <p:txBody>
          <a:bodyPr vert="horz" wrap="square" lIns="0" tIns="12700" rIns="0" bIns="0" rtlCol="0">
            <a:spAutoFit/>
          </a:bodyPr>
          <a:lstStyle/>
          <a:p>
            <a:pPr marL="12700">
              <a:spcBef>
                <a:spcPts val="100"/>
              </a:spcBef>
            </a:pPr>
            <a:r>
              <a:rPr sz="1100" dirty="0">
                <a:solidFill>
                  <a:srgbClr val="003366"/>
                </a:solidFill>
                <a:latin typeface="Arial MT"/>
                <a:cs typeface="Arial MT"/>
              </a:rPr>
              <a:t>Tree</a:t>
            </a:r>
            <a:r>
              <a:rPr sz="1100" spc="-70" dirty="0">
                <a:solidFill>
                  <a:srgbClr val="003366"/>
                </a:solidFill>
                <a:latin typeface="Arial MT"/>
                <a:cs typeface="Arial MT"/>
              </a:rPr>
              <a:t> </a:t>
            </a:r>
            <a:r>
              <a:rPr sz="1100" dirty="0">
                <a:solidFill>
                  <a:srgbClr val="003366"/>
                </a:solidFill>
                <a:latin typeface="Arial MT"/>
                <a:cs typeface="Arial MT"/>
              </a:rPr>
              <a:t>1</a:t>
            </a:r>
            <a:endParaRPr sz="1100">
              <a:latin typeface="Arial MT"/>
              <a:cs typeface="Arial MT"/>
            </a:endParaRPr>
          </a:p>
        </p:txBody>
      </p:sp>
      <p:sp>
        <p:nvSpPr>
          <p:cNvPr id="10" name="object 10"/>
          <p:cNvSpPr txBox="1"/>
          <p:nvPr/>
        </p:nvSpPr>
        <p:spPr>
          <a:xfrm>
            <a:off x="7656829" y="4716780"/>
            <a:ext cx="431800" cy="182101"/>
          </a:xfrm>
          <a:prstGeom prst="rect">
            <a:avLst/>
          </a:prstGeom>
        </p:spPr>
        <p:txBody>
          <a:bodyPr vert="horz" wrap="square" lIns="0" tIns="12700" rIns="0" bIns="0" rtlCol="0">
            <a:spAutoFit/>
          </a:bodyPr>
          <a:lstStyle/>
          <a:p>
            <a:pPr marL="12700">
              <a:spcBef>
                <a:spcPts val="100"/>
              </a:spcBef>
            </a:pPr>
            <a:r>
              <a:rPr sz="1100" dirty="0">
                <a:solidFill>
                  <a:srgbClr val="003366"/>
                </a:solidFill>
                <a:latin typeface="Arial MT"/>
                <a:cs typeface="Arial MT"/>
              </a:rPr>
              <a:t>Tree</a:t>
            </a:r>
            <a:r>
              <a:rPr sz="1100" spc="-70" dirty="0">
                <a:solidFill>
                  <a:srgbClr val="003366"/>
                </a:solidFill>
                <a:latin typeface="Arial MT"/>
                <a:cs typeface="Arial MT"/>
              </a:rPr>
              <a:t> </a:t>
            </a:r>
            <a:r>
              <a:rPr sz="1100" dirty="0">
                <a:solidFill>
                  <a:srgbClr val="003366"/>
                </a:solidFill>
                <a:latin typeface="Arial MT"/>
                <a:cs typeface="Arial MT"/>
              </a:rPr>
              <a:t>2</a:t>
            </a:r>
            <a:endParaRPr sz="1100">
              <a:latin typeface="Arial MT"/>
              <a:cs typeface="Arial MT"/>
            </a:endParaRPr>
          </a:p>
        </p:txBody>
      </p:sp>
      <p:sp>
        <p:nvSpPr>
          <p:cNvPr id="11" name="object 11"/>
          <p:cNvSpPr txBox="1"/>
          <p:nvPr/>
        </p:nvSpPr>
        <p:spPr>
          <a:xfrm>
            <a:off x="6786879" y="5863591"/>
            <a:ext cx="431800" cy="182101"/>
          </a:xfrm>
          <a:prstGeom prst="rect">
            <a:avLst/>
          </a:prstGeom>
        </p:spPr>
        <p:txBody>
          <a:bodyPr vert="horz" wrap="square" lIns="0" tIns="12700" rIns="0" bIns="0" rtlCol="0">
            <a:spAutoFit/>
          </a:bodyPr>
          <a:lstStyle/>
          <a:p>
            <a:pPr marL="12700">
              <a:spcBef>
                <a:spcPts val="100"/>
              </a:spcBef>
            </a:pPr>
            <a:r>
              <a:rPr sz="1100" dirty="0">
                <a:solidFill>
                  <a:srgbClr val="003366"/>
                </a:solidFill>
                <a:latin typeface="Arial MT"/>
                <a:cs typeface="Arial MT"/>
              </a:rPr>
              <a:t>Tree</a:t>
            </a:r>
            <a:r>
              <a:rPr sz="1100" spc="-70" dirty="0">
                <a:solidFill>
                  <a:srgbClr val="003366"/>
                </a:solidFill>
                <a:latin typeface="Arial MT"/>
                <a:cs typeface="Arial MT"/>
              </a:rPr>
              <a:t> </a:t>
            </a:r>
            <a:r>
              <a:rPr sz="1100" dirty="0">
                <a:solidFill>
                  <a:srgbClr val="003366"/>
                </a:solidFill>
                <a:latin typeface="Arial MT"/>
                <a:cs typeface="Arial MT"/>
              </a:rPr>
              <a:t>3</a:t>
            </a:r>
            <a:endParaRPr sz="1100">
              <a:latin typeface="Arial MT"/>
              <a:cs typeface="Arial MT"/>
            </a:endParaRPr>
          </a:p>
        </p:txBody>
      </p:sp>
      <p:grpSp>
        <p:nvGrpSpPr>
          <p:cNvPr id="12" name="object 12"/>
          <p:cNvGrpSpPr/>
          <p:nvPr/>
        </p:nvGrpSpPr>
        <p:grpSpPr>
          <a:xfrm>
            <a:off x="598804" y="2756452"/>
            <a:ext cx="4413025" cy="3549895"/>
            <a:chOff x="896393" y="3501390"/>
            <a:chExt cx="2591435" cy="2346325"/>
          </a:xfrm>
        </p:grpSpPr>
        <p:pic>
          <p:nvPicPr>
            <p:cNvPr id="13" name="object 13"/>
            <p:cNvPicPr/>
            <p:nvPr/>
          </p:nvPicPr>
          <p:blipFill>
            <a:blip r:embed="rId5" cstate="print"/>
            <a:stretch>
              <a:fillRect/>
            </a:stretch>
          </p:blipFill>
          <p:spPr>
            <a:xfrm>
              <a:off x="900430" y="3501390"/>
              <a:ext cx="2560320" cy="2300630"/>
            </a:xfrm>
            <a:prstGeom prst="rect">
              <a:avLst/>
            </a:prstGeom>
          </p:spPr>
        </p:pic>
        <p:sp>
          <p:nvSpPr>
            <p:cNvPr id="14" name="object 14"/>
            <p:cNvSpPr/>
            <p:nvPr/>
          </p:nvSpPr>
          <p:spPr>
            <a:xfrm>
              <a:off x="910590" y="4033520"/>
              <a:ext cx="2551430" cy="605790"/>
            </a:xfrm>
            <a:custGeom>
              <a:avLst/>
              <a:gdLst/>
              <a:ahLst/>
              <a:cxnLst/>
              <a:rect l="l" t="t" r="r" b="b"/>
              <a:pathLst>
                <a:path w="2551429" h="605789">
                  <a:moveTo>
                    <a:pt x="1275080" y="605789"/>
                  </a:moveTo>
                  <a:lnTo>
                    <a:pt x="0" y="605789"/>
                  </a:lnTo>
                  <a:lnTo>
                    <a:pt x="0" y="0"/>
                  </a:lnTo>
                  <a:lnTo>
                    <a:pt x="2551430" y="0"/>
                  </a:lnTo>
                  <a:lnTo>
                    <a:pt x="2551430" y="605789"/>
                  </a:lnTo>
                  <a:lnTo>
                    <a:pt x="1275080" y="605789"/>
                  </a:lnTo>
                  <a:close/>
                </a:path>
              </a:pathLst>
            </a:custGeom>
            <a:ln w="28393">
              <a:solidFill>
                <a:srgbClr val="FF0000"/>
              </a:solidFill>
            </a:ln>
          </p:spPr>
          <p:txBody>
            <a:bodyPr wrap="square" lIns="0" tIns="0" rIns="0" bIns="0" rtlCol="0"/>
            <a:lstStyle/>
            <a:p>
              <a:endParaRPr/>
            </a:p>
          </p:txBody>
        </p:sp>
        <p:sp>
          <p:nvSpPr>
            <p:cNvPr id="15" name="object 15"/>
            <p:cNvSpPr/>
            <p:nvPr/>
          </p:nvSpPr>
          <p:spPr>
            <a:xfrm>
              <a:off x="910590" y="4639310"/>
              <a:ext cx="2551430" cy="618490"/>
            </a:xfrm>
            <a:custGeom>
              <a:avLst/>
              <a:gdLst/>
              <a:ahLst/>
              <a:cxnLst/>
              <a:rect l="l" t="t" r="r" b="b"/>
              <a:pathLst>
                <a:path w="2551429" h="618489">
                  <a:moveTo>
                    <a:pt x="1275080" y="618489"/>
                  </a:moveTo>
                  <a:lnTo>
                    <a:pt x="0" y="618489"/>
                  </a:lnTo>
                  <a:lnTo>
                    <a:pt x="0" y="0"/>
                  </a:lnTo>
                  <a:lnTo>
                    <a:pt x="2551430" y="0"/>
                  </a:lnTo>
                  <a:lnTo>
                    <a:pt x="2551430" y="618489"/>
                  </a:lnTo>
                  <a:lnTo>
                    <a:pt x="1275080" y="618489"/>
                  </a:lnTo>
                  <a:close/>
                </a:path>
              </a:pathLst>
            </a:custGeom>
            <a:ln w="28393">
              <a:solidFill>
                <a:srgbClr val="0984FF"/>
              </a:solidFill>
            </a:ln>
          </p:spPr>
          <p:txBody>
            <a:bodyPr wrap="square" lIns="0" tIns="0" rIns="0" bIns="0" rtlCol="0"/>
            <a:lstStyle/>
            <a:p>
              <a:endParaRPr/>
            </a:p>
          </p:txBody>
        </p:sp>
        <p:sp>
          <p:nvSpPr>
            <p:cNvPr id="16" name="object 16"/>
            <p:cNvSpPr/>
            <p:nvPr/>
          </p:nvSpPr>
          <p:spPr>
            <a:xfrm>
              <a:off x="920750" y="5259070"/>
              <a:ext cx="2552700" cy="574040"/>
            </a:xfrm>
            <a:custGeom>
              <a:avLst/>
              <a:gdLst/>
              <a:ahLst/>
              <a:cxnLst/>
              <a:rect l="l" t="t" r="r" b="b"/>
              <a:pathLst>
                <a:path w="2552700" h="574039">
                  <a:moveTo>
                    <a:pt x="1276350" y="574039"/>
                  </a:moveTo>
                  <a:lnTo>
                    <a:pt x="0" y="574039"/>
                  </a:lnTo>
                  <a:lnTo>
                    <a:pt x="0" y="0"/>
                  </a:lnTo>
                  <a:lnTo>
                    <a:pt x="2552700" y="0"/>
                  </a:lnTo>
                  <a:lnTo>
                    <a:pt x="2552700" y="574039"/>
                  </a:lnTo>
                  <a:lnTo>
                    <a:pt x="1276350" y="574039"/>
                  </a:lnTo>
                  <a:close/>
                </a:path>
              </a:pathLst>
            </a:custGeom>
            <a:ln w="28393">
              <a:solidFill>
                <a:srgbClr val="6F2F9F"/>
              </a:solidFill>
            </a:ln>
          </p:spPr>
          <p:txBody>
            <a:bodyPr wrap="square" lIns="0" tIns="0" rIns="0" bIns="0" rtlCol="0"/>
            <a:lstStyle/>
            <a:p>
              <a:endParaRPr/>
            </a:p>
          </p:txBody>
        </p:sp>
      </p:grpSp>
      <p:pic>
        <p:nvPicPr>
          <p:cNvPr id="17" name="object 17"/>
          <p:cNvPicPr/>
          <p:nvPr/>
        </p:nvPicPr>
        <p:blipFill>
          <a:blip r:embed="rId6" cstate="print"/>
          <a:stretch>
            <a:fillRect/>
          </a:stretch>
        </p:blipFill>
        <p:spPr>
          <a:xfrm>
            <a:off x="5480050" y="3667759"/>
            <a:ext cx="1451610" cy="1060450"/>
          </a:xfrm>
          <a:prstGeom prst="rect">
            <a:avLst/>
          </a:prstGeom>
        </p:spPr>
      </p:pic>
      <p:sp>
        <p:nvSpPr>
          <p:cNvPr id="18" name="object 18"/>
          <p:cNvSpPr txBox="1"/>
          <p:nvPr/>
        </p:nvSpPr>
        <p:spPr>
          <a:xfrm>
            <a:off x="8916669" y="3686809"/>
            <a:ext cx="1270000" cy="848360"/>
          </a:xfrm>
          <a:prstGeom prst="rect">
            <a:avLst/>
          </a:prstGeom>
        </p:spPr>
        <p:txBody>
          <a:bodyPr vert="horz" wrap="square" lIns="0" tIns="12700" rIns="0" bIns="0" rtlCol="0">
            <a:spAutoFit/>
          </a:bodyPr>
          <a:lstStyle/>
          <a:p>
            <a:pPr marL="12700" marR="5080" algn="just">
              <a:spcBef>
                <a:spcPts val="100"/>
              </a:spcBef>
            </a:pPr>
            <a:r>
              <a:rPr dirty="0">
                <a:solidFill>
                  <a:srgbClr val="003366"/>
                </a:solidFill>
                <a:latin typeface="Arial MT"/>
                <a:cs typeface="Arial MT"/>
              </a:rPr>
              <a:t>Tree 1 : </a:t>
            </a:r>
            <a:r>
              <a:rPr spc="-5" dirty="0">
                <a:solidFill>
                  <a:srgbClr val="003366"/>
                </a:solidFill>
                <a:latin typeface="Arial MT"/>
                <a:cs typeface="Arial MT"/>
              </a:rPr>
              <a:t>No </a:t>
            </a:r>
            <a:r>
              <a:rPr dirty="0">
                <a:solidFill>
                  <a:srgbClr val="003366"/>
                </a:solidFill>
                <a:latin typeface="Arial MT"/>
                <a:cs typeface="Arial MT"/>
              </a:rPr>
              <a:t> Tree 2 : </a:t>
            </a:r>
            <a:r>
              <a:rPr spc="-5" dirty="0">
                <a:solidFill>
                  <a:srgbClr val="003366"/>
                </a:solidFill>
                <a:latin typeface="Arial MT"/>
                <a:cs typeface="Arial MT"/>
              </a:rPr>
              <a:t>No </a:t>
            </a:r>
            <a:r>
              <a:rPr dirty="0">
                <a:solidFill>
                  <a:srgbClr val="003366"/>
                </a:solidFill>
                <a:latin typeface="Arial MT"/>
                <a:cs typeface="Arial MT"/>
              </a:rPr>
              <a:t> Tree</a:t>
            </a:r>
            <a:r>
              <a:rPr spc="-35" dirty="0">
                <a:solidFill>
                  <a:srgbClr val="003366"/>
                </a:solidFill>
                <a:latin typeface="Arial MT"/>
                <a:cs typeface="Arial MT"/>
              </a:rPr>
              <a:t> </a:t>
            </a:r>
            <a:r>
              <a:rPr dirty="0">
                <a:solidFill>
                  <a:srgbClr val="003366"/>
                </a:solidFill>
                <a:latin typeface="Arial MT"/>
                <a:cs typeface="Arial MT"/>
              </a:rPr>
              <a:t>3</a:t>
            </a:r>
            <a:r>
              <a:rPr spc="-35" dirty="0">
                <a:solidFill>
                  <a:srgbClr val="003366"/>
                </a:solidFill>
                <a:latin typeface="Arial MT"/>
                <a:cs typeface="Arial MT"/>
              </a:rPr>
              <a:t> </a:t>
            </a:r>
            <a:r>
              <a:rPr dirty="0">
                <a:solidFill>
                  <a:srgbClr val="003366"/>
                </a:solidFill>
                <a:latin typeface="Arial MT"/>
                <a:cs typeface="Arial MT"/>
              </a:rPr>
              <a:t>:</a:t>
            </a:r>
            <a:r>
              <a:rPr spc="-25" dirty="0">
                <a:solidFill>
                  <a:srgbClr val="003366"/>
                </a:solidFill>
                <a:latin typeface="Arial MT"/>
                <a:cs typeface="Arial MT"/>
              </a:rPr>
              <a:t> </a:t>
            </a:r>
            <a:r>
              <a:rPr spc="-10" dirty="0">
                <a:solidFill>
                  <a:srgbClr val="003366"/>
                </a:solidFill>
                <a:latin typeface="Arial MT"/>
                <a:cs typeface="Arial MT"/>
              </a:rPr>
              <a:t>Yes</a:t>
            </a:r>
            <a:endParaRPr>
              <a:latin typeface="Arial MT"/>
              <a:cs typeface="Arial MT"/>
            </a:endParaRPr>
          </a:p>
        </p:txBody>
      </p:sp>
      <p:sp>
        <p:nvSpPr>
          <p:cNvPr id="19" name="object 19"/>
          <p:cNvSpPr txBox="1"/>
          <p:nvPr/>
        </p:nvSpPr>
        <p:spPr>
          <a:xfrm>
            <a:off x="8916669" y="4784090"/>
            <a:ext cx="736600" cy="574040"/>
          </a:xfrm>
          <a:prstGeom prst="rect">
            <a:avLst/>
          </a:prstGeom>
        </p:spPr>
        <p:txBody>
          <a:bodyPr vert="horz" wrap="square" lIns="0" tIns="12700" rIns="0" bIns="0" rtlCol="0">
            <a:spAutoFit/>
          </a:bodyPr>
          <a:lstStyle/>
          <a:p>
            <a:pPr marL="12700">
              <a:spcBef>
                <a:spcPts val="100"/>
              </a:spcBef>
            </a:pPr>
            <a:r>
              <a:rPr spc="-10" dirty="0">
                <a:solidFill>
                  <a:srgbClr val="003366"/>
                </a:solidFill>
                <a:latin typeface="Arial MT"/>
                <a:cs typeface="Arial MT"/>
              </a:rPr>
              <a:t>Yes</a:t>
            </a:r>
            <a:r>
              <a:rPr spc="-45" dirty="0">
                <a:solidFill>
                  <a:srgbClr val="003366"/>
                </a:solidFill>
                <a:latin typeface="Arial MT"/>
                <a:cs typeface="Arial MT"/>
              </a:rPr>
              <a:t> </a:t>
            </a:r>
            <a:r>
              <a:rPr dirty="0">
                <a:solidFill>
                  <a:srgbClr val="003366"/>
                </a:solidFill>
                <a:latin typeface="Arial MT"/>
                <a:cs typeface="Arial MT"/>
              </a:rPr>
              <a:t>:</a:t>
            </a:r>
            <a:r>
              <a:rPr spc="-40" dirty="0">
                <a:solidFill>
                  <a:srgbClr val="003366"/>
                </a:solidFill>
                <a:latin typeface="Arial MT"/>
                <a:cs typeface="Arial MT"/>
              </a:rPr>
              <a:t> </a:t>
            </a:r>
            <a:r>
              <a:rPr dirty="0">
                <a:solidFill>
                  <a:srgbClr val="003366"/>
                </a:solidFill>
                <a:latin typeface="Arial MT"/>
                <a:cs typeface="Arial MT"/>
              </a:rPr>
              <a:t>1</a:t>
            </a:r>
            <a:endParaRPr>
              <a:latin typeface="Arial MT"/>
              <a:cs typeface="Arial MT"/>
            </a:endParaRPr>
          </a:p>
          <a:p>
            <a:pPr marL="12700"/>
            <a:r>
              <a:rPr spc="-5" dirty="0">
                <a:solidFill>
                  <a:srgbClr val="003366"/>
                </a:solidFill>
                <a:latin typeface="Arial MT"/>
                <a:cs typeface="Arial MT"/>
              </a:rPr>
              <a:t>No</a:t>
            </a:r>
            <a:r>
              <a:rPr spc="-35" dirty="0">
                <a:solidFill>
                  <a:srgbClr val="003366"/>
                </a:solidFill>
                <a:latin typeface="Arial MT"/>
                <a:cs typeface="Arial MT"/>
              </a:rPr>
              <a:t> </a:t>
            </a:r>
            <a:r>
              <a:rPr dirty="0">
                <a:solidFill>
                  <a:srgbClr val="003366"/>
                </a:solidFill>
                <a:latin typeface="Arial MT"/>
                <a:cs typeface="Arial MT"/>
              </a:rPr>
              <a:t>:</a:t>
            </a:r>
            <a:r>
              <a:rPr spc="-30" dirty="0">
                <a:solidFill>
                  <a:srgbClr val="003366"/>
                </a:solidFill>
                <a:latin typeface="Arial MT"/>
                <a:cs typeface="Arial MT"/>
              </a:rPr>
              <a:t> </a:t>
            </a:r>
            <a:r>
              <a:rPr dirty="0">
                <a:solidFill>
                  <a:srgbClr val="003366"/>
                </a:solidFill>
                <a:latin typeface="Arial MT"/>
                <a:cs typeface="Arial MT"/>
              </a:rPr>
              <a:t>2</a:t>
            </a:r>
            <a:endParaRPr>
              <a:latin typeface="Arial MT"/>
              <a:cs typeface="Arial MT"/>
            </a:endParaRPr>
          </a:p>
        </p:txBody>
      </p:sp>
      <p:sp>
        <p:nvSpPr>
          <p:cNvPr id="20" name="object 20"/>
          <p:cNvSpPr txBox="1"/>
          <p:nvPr/>
        </p:nvSpPr>
        <p:spPr>
          <a:xfrm>
            <a:off x="8916670" y="5607050"/>
            <a:ext cx="1155065" cy="299720"/>
          </a:xfrm>
          <a:prstGeom prst="rect">
            <a:avLst/>
          </a:prstGeom>
        </p:spPr>
        <p:txBody>
          <a:bodyPr vert="horz" wrap="square" lIns="0" tIns="12700" rIns="0" bIns="0" rtlCol="0">
            <a:spAutoFit/>
          </a:bodyPr>
          <a:lstStyle/>
          <a:p>
            <a:pPr marL="12700">
              <a:spcBef>
                <a:spcPts val="100"/>
              </a:spcBef>
            </a:pPr>
            <a:r>
              <a:rPr spc="-10" dirty="0">
                <a:solidFill>
                  <a:srgbClr val="003366"/>
                </a:solidFill>
                <a:latin typeface="Arial MT"/>
                <a:cs typeface="Arial MT"/>
              </a:rPr>
              <a:t>Result</a:t>
            </a:r>
            <a:r>
              <a:rPr spc="-30" dirty="0">
                <a:solidFill>
                  <a:srgbClr val="003366"/>
                </a:solidFill>
                <a:latin typeface="Arial MT"/>
                <a:cs typeface="Arial MT"/>
              </a:rPr>
              <a:t> </a:t>
            </a:r>
            <a:r>
              <a:rPr dirty="0">
                <a:solidFill>
                  <a:srgbClr val="003366"/>
                </a:solidFill>
                <a:latin typeface="Arial MT"/>
                <a:cs typeface="Arial MT"/>
              </a:rPr>
              <a:t>:</a:t>
            </a:r>
            <a:r>
              <a:rPr spc="-40" dirty="0">
                <a:solidFill>
                  <a:srgbClr val="003366"/>
                </a:solidFill>
                <a:latin typeface="Arial MT"/>
                <a:cs typeface="Arial MT"/>
              </a:rPr>
              <a:t> </a:t>
            </a:r>
            <a:r>
              <a:rPr spc="-5" dirty="0">
                <a:solidFill>
                  <a:srgbClr val="003366"/>
                </a:solidFill>
                <a:latin typeface="Arial MT"/>
                <a:cs typeface="Arial MT"/>
              </a:rPr>
              <a:t>No</a:t>
            </a:r>
            <a:endParaRPr>
              <a:latin typeface="Arial MT"/>
              <a:cs typeface="Arial MT"/>
            </a:endParaRPr>
          </a:p>
        </p:txBody>
      </p:sp>
      <p:sp>
        <p:nvSpPr>
          <p:cNvPr id="22" name="Rectangle 21">
            <a:extLst>
              <a:ext uri="{FF2B5EF4-FFF2-40B4-BE49-F238E27FC236}">
                <a16:creationId xmlns:a16="http://schemas.microsoft.com/office/drawing/2014/main" id="{1E6C9A34-9174-472F-B7A0-52789F29CDBF}"/>
              </a:ext>
            </a:extLst>
          </p:cNvPr>
          <p:cNvSpPr/>
          <p:nvPr/>
        </p:nvSpPr>
        <p:spPr>
          <a:xfrm>
            <a:off x="106016" y="65449"/>
            <a:ext cx="11966713" cy="6727102"/>
          </a:xfrm>
          <a:prstGeom prst="rect">
            <a:avLst/>
          </a:prstGeom>
          <a:noFill/>
          <a:ln>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97A04F5-C2A4-4447-A6A6-63EF3C62A4FC}"/>
              </a:ext>
            </a:extLst>
          </p:cNvPr>
          <p:cNvCxnSpPr/>
          <p:nvPr/>
        </p:nvCxnSpPr>
        <p:spPr>
          <a:xfrm flipV="1">
            <a:off x="106016" y="689317"/>
            <a:ext cx="11979968" cy="984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7A95F-897B-6595-460E-113948209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C7F97-D2ED-6D01-24F5-394937644FE3}"/>
              </a:ext>
            </a:extLst>
          </p:cNvPr>
          <p:cNvSpPr>
            <a:spLocks noGrp="1"/>
          </p:cNvSpPr>
          <p:nvPr>
            <p:ph type="title"/>
          </p:nvPr>
        </p:nvSpPr>
        <p:spPr>
          <a:xfrm>
            <a:off x="0" y="139838"/>
            <a:ext cx="10515600" cy="1325563"/>
          </a:xfrm>
        </p:spPr>
        <p:txBody>
          <a:bodyPr/>
          <a:lstStyle/>
          <a:p>
            <a:r>
              <a:rPr lang="en-GB" b="1" dirty="0"/>
              <a:t>Types of Logistic Regression</a:t>
            </a:r>
            <a:endParaRPr lang="en-US" b="1" dirty="0"/>
          </a:p>
        </p:txBody>
      </p:sp>
      <p:pic>
        <p:nvPicPr>
          <p:cNvPr id="6" name="Picture 5">
            <a:extLst>
              <a:ext uri="{FF2B5EF4-FFF2-40B4-BE49-F238E27FC236}">
                <a16:creationId xmlns:a16="http://schemas.microsoft.com/office/drawing/2014/main" id="{A2A25AEA-685F-CFFC-4CDD-B8CAE2FE48CC}"/>
              </a:ext>
            </a:extLst>
          </p:cNvPr>
          <p:cNvPicPr>
            <a:picLocks noChangeAspect="1"/>
          </p:cNvPicPr>
          <p:nvPr/>
        </p:nvPicPr>
        <p:blipFill>
          <a:blip r:embed="rId2"/>
          <a:stretch>
            <a:fillRect/>
          </a:stretch>
        </p:blipFill>
        <p:spPr>
          <a:xfrm>
            <a:off x="1281112" y="1328669"/>
            <a:ext cx="9629775" cy="4821238"/>
          </a:xfrm>
          <a:prstGeom prst="rect">
            <a:avLst/>
          </a:prstGeom>
        </p:spPr>
      </p:pic>
      <p:sp>
        <p:nvSpPr>
          <p:cNvPr id="3" name="Slide Number Placeholder 2">
            <a:extLst>
              <a:ext uri="{FF2B5EF4-FFF2-40B4-BE49-F238E27FC236}">
                <a16:creationId xmlns:a16="http://schemas.microsoft.com/office/drawing/2014/main" id="{55FF8FF8-79E8-7635-CE92-8461CDFE203A}"/>
              </a:ext>
            </a:extLst>
          </p:cNvPr>
          <p:cNvSpPr>
            <a:spLocks noGrp="1"/>
          </p:cNvSpPr>
          <p:nvPr>
            <p:ph type="sldNum" sz="quarter" idx="12"/>
          </p:nvPr>
        </p:nvSpPr>
        <p:spPr/>
        <p:txBody>
          <a:bodyPr/>
          <a:lstStyle/>
          <a:p>
            <a:fld id="{6AB24656-B012-45D0-BC9B-3633C89ACECD}" type="slidenum">
              <a:rPr lang="en-US" smtClean="0"/>
              <a:t>6</a:t>
            </a:fld>
            <a:endParaRPr lang="en-US"/>
          </a:p>
        </p:txBody>
      </p:sp>
      <p:sp>
        <p:nvSpPr>
          <p:cNvPr id="5" name="Rectangle 4">
            <a:extLst>
              <a:ext uri="{FF2B5EF4-FFF2-40B4-BE49-F238E27FC236}">
                <a16:creationId xmlns:a16="http://schemas.microsoft.com/office/drawing/2014/main" id="{1E6280A7-BAD3-7D46-62D1-8DEAD9B49EDB}"/>
              </a:ext>
            </a:extLst>
          </p:cNvPr>
          <p:cNvSpPr/>
          <p:nvPr/>
        </p:nvSpPr>
        <p:spPr>
          <a:xfrm>
            <a:off x="145774" y="159026"/>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5F4F83F7-ACB4-1A37-2E6F-0EFF8E339864}"/>
              </a:ext>
            </a:extLst>
          </p:cNvPr>
          <p:cNvCxnSpPr/>
          <p:nvPr/>
        </p:nvCxnSpPr>
        <p:spPr>
          <a:xfrm>
            <a:off x="145774" y="1258957"/>
            <a:ext cx="1187394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219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C539C6-A2DE-CE31-4C79-27B3A9B29CD1}"/>
              </a:ext>
            </a:extLst>
          </p:cNvPr>
          <p:cNvPicPr>
            <a:picLocks noChangeAspect="1"/>
          </p:cNvPicPr>
          <p:nvPr/>
        </p:nvPicPr>
        <p:blipFill>
          <a:blip r:embed="rId2"/>
          <a:stretch>
            <a:fillRect/>
          </a:stretch>
        </p:blipFill>
        <p:spPr>
          <a:xfrm>
            <a:off x="1308295" y="1186250"/>
            <a:ext cx="9593068" cy="5443150"/>
          </a:xfrm>
          <a:prstGeom prst="rect">
            <a:avLst/>
          </a:prstGeom>
        </p:spPr>
      </p:pic>
      <p:sp>
        <p:nvSpPr>
          <p:cNvPr id="5" name="Subtitle 2">
            <a:extLst>
              <a:ext uri="{FF2B5EF4-FFF2-40B4-BE49-F238E27FC236}">
                <a16:creationId xmlns:a16="http://schemas.microsoft.com/office/drawing/2014/main" id="{7CE8477C-FE1C-5B4B-A73F-F81A9349F2E6}"/>
              </a:ext>
            </a:extLst>
          </p:cNvPr>
          <p:cNvSpPr txBox="1">
            <a:spLocks/>
          </p:cNvSpPr>
          <p:nvPr/>
        </p:nvSpPr>
        <p:spPr>
          <a:xfrm>
            <a:off x="203200" y="228600"/>
            <a:ext cx="9144000" cy="736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Performance Measures of the Classification Models</a:t>
            </a:r>
          </a:p>
        </p:txBody>
      </p:sp>
    </p:spTree>
    <p:extLst>
      <p:ext uri="{BB962C8B-B14F-4D97-AF65-F5344CB8AC3E}">
        <p14:creationId xmlns:p14="http://schemas.microsoft.com/office/powerpoint/2010/main" val="790512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13D894-EE92-183B-D9EB-08A7340EFBF7}"/>
              </a:ext>
            </a:extLst>
          </p:cNvPr>
          <p:cNvPicPr>
            <a:picLocks noChangeAspect="1"/>
          </p:cNvPicPr>
          <p:nvPr/>
        </p:nvPicPr>
        <p:blipFill>
          <a:blip r:embed="rId2"/>
          <a:stretch>
            <a:fillRect/>
          </a:stretch>
        </p:blipFill>
        <p:spPr>
          <a:xfrm>
            <a:off x="1216025" y="663258"/>
            <a:ext cx="10258425" cy="5829300"/>
          </a:xfrm>
          <a:prstGeom prst="rect">
            <a:avLst/>
          </a:prstGeom>
        </p:spPr>
      </p:pic>
    </p:spTree>
    <p:extLst>
      <p:ext uri="{BB962C8B-B14F-4D97-AF65-F5344CB8AC3E}">
        <p14:creationId xmlns:p14="http://schemas.microsoft.com/office/powerpoint/2010/main" val="32117329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CAE7AF-4052-8B43-1C63-35EFB75A5DBD}"/>
              </a:ext>
            </a:extLst>
          </p:cNvPr>
          <p:cNvPicPr>
            <a:picLocks noChangeAspect="1"/>
          </p:cNvPicPr>
          <p:nvPr/>
        </p:nvPicPr>
        <p:blipFill>
          <a:blip r:embed="rId2"/>
          <a:stretch>
            <a:fillRect/>
          </a:stretch>
        </p:blipFill>
        <p:spPr>
          <a:xfrm>
            <a:off x="800100" y="485775"/>
            <a:ext cx="11001375" cy="6057899"/>
          </a:xfrm>
          <a:prstGeom prst="rect">
            <a:avLst/>
          </a:prstGeom>
        </p:spPr>
      </p:pic>
    </p:spTree>
    <p:extLst>
      <p:ext uri="{BB962C8B-B14F-4D97-AF65-F5344CB8AC3E}">
        <p14:creationId xmlns:p14="http://schemas.microsoft.com/office/powerpoint/2010/main" val="2347646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FF3FCF-B0FE-D42D-C647-B4FCD7D43B08}"/>
              </a:ext>
            </a:extLst>
          </p:cNvPr>
          <p:cNvPicPr>
            <a:picLocks noChangeAspect="1"/>
          </p:cNvPicPr>
          <p:nvPr/>
        </p:nvPicPr>
        <p:blipFill>
          <a:blip r:embed="rId2"/>
          <a:stretch>
            <a:fillRect/>
          </a:stretch>
        </p:blipFill>
        <p:spPr>
          <a:xfrm>
            <a:off x="942975" y="914400"/>
            <a:ext cx="10687050" cy="4171949"/>
          </a:xfrm>
          <a:prstGeom prst="rect">
            <a:avLst/>
          </a:prstGeom>
        </p:spPr>
      </p:pic>
    </p:spTree>
    <p:extLst>
      <p:ext uri="{BB962C8B-B14F-4D97-AF65-F5344CB8AC3E}">
        <p14:creationId xmlns:p14="http://schemas.microsoft.com/office/powerpoint/2010/main" val="2414851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FF3C87-E448-5BDD-F197-877FEEAD149A}"/>
              </a:ext>
            </a:extLst>
          </p:cNvPr>
          <p:cNvPicPr>
            <a:picLocks noChangeAspect="1"/>
          </p:cNvPicPr>
          <p:nvPr/>
        </p:nvPicPr>
        <p:blipFill>
          <a:blip r:embed="rId2"/>
          <a:stretch>
            <a:fillRect/>
          </a:stretch>
        </p:blipFill>
        <p:spPr>
          <a:xfrm>
            <a:off x="1257300" y="357188"/>
            <a:ext cx="10144125" cy="6172200"/>
          </a:xfrm>
          <a:prstGeom prst="rect">
            <a:avLst/>
          </a:prstGeom>
        </p:spPr>
      </p:pic>
    </p:spTree>
    <p:extLst>
      <p:ext uri="{BB962C8B-B14F-4D97-AF65-F5344CB8AC3E}">
        <p14:creationId xmlns:p14="http://schemas.microsoft.com/office/powerpoint/2010/main" val="208923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CA2EF-3DDE-13C3-4B07-F7590C0D2AE2}"/>
              </a:ext>
            </a:extLst>
          </p:cNvPr>
          <p:cNvPicPr>
            <a:picLocks noChangeAspect="1"/>
          </p:cNvPicPr>
          <p:nvPr/>
        </p:nvPicPr>
        <p:blipFill>
          <a:blip r:embed="rId2"/>
          <a:stretch>
            <a:fillRect/>
          </a:stretch>
        </p:blipFill>
        <p:spPr>
          <a:xfrm>
            <a:off x="802640" y="1157287"/>
            <a:ext cx="10678160" cy="4562793"/>
          </a:xfrm>
          <a:prstGeom prst="rect">
            <a:avLst/>
          </a:prstGeom>
        </p:spPr>
      </p:pic>
    </p:spTree>
    <p:extLst>
      <p:ext uri="{BB962C8B-B14F-4D97-AF65-F5344CB8AC3E}">
        <p14:creationId xmlns:p14="http://schemas.microsoft.com/office/powerpoint/2010/main" val="2789142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A9FF40-AA7C-CD86-66B6-D44FCD0E7015}"/>
              </a:ext>
            </a:extLst>
          </p:cNvPr>
          <p:cNvPicPr>
            <a:picLocks noChangeAspect="1"/>
          </p:cNvPicPr>
          <p:nvPr/>
        </p:nvPicPr>
        <p:blipFill>
          <a:blip r:embed="rId2"/>
          <a:stretch>
            <a:fillRect/>
          </a:stretch>
        </p:blipFill>
        <p:spPr>
          <a:xfrm>
            <a:off x="812800" y="1014413"/>
            <a:ext cx="10545763" cy="3638867"/>
          </a:xfrm>
          <a:prstGeom prst="rect">
            <a:avLst/>
          </a:prstGeom>
        </p:spPr>
      </p:pic>
    </p:spTree>
    <p:extLst>
      <p:ext uri="{BB962C8B-B14F-4D97-AF65-F5344CB8AC3E}">
        <p14:creationId xmlns:p14="http://schemas.microsoft.com/office/powerpoint/2010/main" val="4036739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3F2F-C874-DB6F-812A-602A64F93B63}"/>
              </a:ext>
            </a:extLst>
          </p:cNvPr>
          <p:cNvSpPr>
            <a:spLocks noGrp="1"/>
          </p:cNvSpPr>
          <p:nvPr>
            <p:ph type="title"/>
          </p:nvPr>
        </p:nvSpPr>
        <p:spPr>
          <a:xfrm>
            <a:off x="0" y="87898"/>
            <a:ext cx="10515600" cy="772527"/>
          </a:xfrm>
        </p:spPr>
        <p:txBody>
          <a:bodyPr>
            <a:normAutofit fontScale="90000"/>
          </a:bodyPr>
          <a:lstStyle/>
          <a:p>
            <a:r>
              <a:rPr lang="en-GB" b="1" dirty="0"/>
              <a:t>ROC Curve(</a:t>
            </a:r>
            <a:r>
              <a:rPr lang="en-IN" b="1" dirty="0">
                <a:solidFill>
                  <a:srgbClr val="040C28"/>
                </a:solidFill>
                <a:latin typeface="Google Sans"/>
              </a:rPr>
              <a:t>r</a:t>
            </a:r>
            <a:r>
              <a:rPr lang="en-IN" b="0" i="0" dirty="0">
                <a:solidFill>
                  <a:srgbClr val="040C28"/>
                </a:solidFill>
                <a:effectLst/>
                <a:latin typeface="Google Sans"/>
              </a:rPr>
              <a:t>eceiver operating characteristic curve)</a:t>
            </a:r>
            <a:endParaRPr lang="en-IN" b="1" dirty="0"/>
          </a:p>
        </p:txBody>
      </p:sp>
      <p:pic>
        <p:nvPicPr>
          <p:cNvPr id="5" name="Picture 4">
            <a:extLst>
              <a:ext uri="{FF2B5EF4-FFF2-40B4-BE49-F238E27FC236}">
                <a16:creationId xmlns:a16="http://schemas.microsoft.com/office/drawing/2014/main" id="{710A8A01-44E1-01EB-0568-E932AB0D723F}"/>
              </a:ext>
            </a:extLst>
          </p:cNvPr>
          <p:cNvPicPr>
            <a:picLocks noChangeAspect="1"/>
          </p:cNvPicPr>
          <p:nvPr/>
        </p:nvPicPr>
        <p:blipFill>
          <a:blip r:embed="rId2"/>
          <a:stretch>
            <a:fillRect/>
          </a:stretch>
        </p:blipFill>
        <p:spPr>
          <a:xfrm>
            <a:off x="1514476" y="860425"/>
            <a:ext cx="9986962" cy="3990975"/>
          </a:xfrm>
          <a:prstGeom prst="rect">
            <a:avLst/>
          </a:prstGeom>
        </p:spPr>
      </p:pic>
      <p:pic>
        <p:nvPicPr>
          <p:cNvPr id="7" name="Picture 6">
            <a:extLst>
              <a:ext uri="{FF2B5EF4-FFF2-40B4-BE49-F238E27FC236}">
                <a16:creationId xmlns:a16="http://schemas.microsoft.com/office/drawing/2014/main" id="{AA99CF42-61ED-4572-6C79-092197FCA84C}"/>
              </a:ext>
            </a:extLst>
          </p:cNvPr>
          <p:cNvPicPr>
            <a:picLocks noChangeAspect="1"/>
          </p:cNvPicPr>
          <p:nvPr/>
        </p:nvPicPr>
        <p:blipFill>
          <a:blip r:embed="rId3"/>
          <a:stretch>
            <a:fillRect/>
          </a:stretch>
        </p:blipFill>
        <p:spPr>
          <a:xfrm>
            <a:off x="1514476" y="4672012"/>
            <a:ext cx="9501186" cy="2190750"/>
          </a:xfrm>
          <a:prstGeom prst="rect">
            <a:avLst/>
          </a:prstGeom>
        </p:spPr>
      </p:pic>
    </p:spTree>
    <p:extLst>
      <p:ext uri="{BB962C8B-B14F-4D97-AF65-F5344CB8AC3E}">
        <p14:creationId xmlns:p14="http://schemas.microsoft.com/office/powerpoint/2010/main" val="2595358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0929C5-77E0-0879-C2D2-D950F70D5ECE}"/>
              </a:ext>
            </a:extLst>
          </p:cNvPr>
          <p:cNvPicPr>
            <a:picLocks noChangeAspect="1"/>
          </p:cNvPicPr>
          <p:nvPr/>
        </p:nvPicPr>
        <p:blipFill>
          <a:blip r:embed="rId2"/>
          <a:stretch>
            <a:fillRect/>
          </a:stretch>
        </p:blipFill>
        <p:spPr>
          <a:xfrm>
            <a:off x="1285875" y="528638"/>
            <a:ext cx="9515475" cy="6157912"/>
          </a:xfrm>
          <a:prstGeom prst="rect">
            <a:avLst/>
          </a:prstGeom>
        </p:spPr>
      </p:pic>
    </p:spTree>
    <p:extLst>
      <p:ext uri="{BB962C8B-B14F-4D97-AF65-F5344CB8AC3E}">
        <p14:creationId xmlns:p14="http://schemas.microsoft.com/office/powerpoint/2010/main" val="389566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8C4B61-8C31-063C-5741-4B897891D53D}"/>
              </a:ext>
            </a:extLst>
          </p:cNvPr>
          <p:cNvPicPr>
            <a:picLocks noChangeAspect="1"/>
          </p:cNvPicPr>
          <p:nvPr/>
        </p:nvPicPr>
        <p:blipFill>
          <a:blip r:embed="rId2"/>
          <a:stretch>
            <a:fillRect/>
          </a:stretch>
        </p:blipFill>
        <p:spPr>
          <a:xfrm>
            <a:off x="1071563" y="842963"/>
            <a:ext cx="10044112" cy="5114925"/>
          </a:xfrm>
          <a:prstGeom prst="rect">
            <a:avLst/>
          </a:prstGeom>
        </p:spPr>
      </p:pic>
    </p:spTree>
    <p:extLst>
      <p:ext uri="{BB962C8B-B14F-4D97-AF65-F5344CB8AC3E}">
        <p14:creationId xmlns:p14="http://schemas.microsoft.com/office/powerpoint/2010/main" val="2086065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2FE4-D60E-496D-978C-80BF0CAD8761}"/>
              </a:ext>
            </a:extLst>
          </p:cNvPr>
          <p:cNvSpPr>
            <a:spLocks noGrp="1"/>
          </p:cNvSpPr>
          <p:nvPr>
            <p:ph type="title"/>
          </p:nvPr>
        </p:nvSpPr>
        <p:spPr>
          <a:xfrm>
            <a:off x="321366" y="136525"/>
            <a:ext cx="10515600" cy="1325563"/>
          </a:xfrm>
        </p:spPr>
        <p:txBody>
          <a:bodyPr/>
          <a:lstStyle/>
          <a:p>
            <a:r>
              <a:rPr lang="en-GB" b="1" dirty="0"/>
              <a:t>Flow sequence of Logistic Regression</a:t>
            </a:r>
            <a:endParaRPr lang="en-US" b="1" dirty="0"/>
          </a:p>
        </p:txBody>
      </p:sp>
      <p:pic>
        <p:nvPicPr>
          <p:cNvPr id="2050" name="Picture 2">
            <a:extLst>
              <a:ext uri="{FF2B5EF4-FFF2-40B4-BE49-F238E27FC236}">
                <a16:creationId xmlns:a16="http://schemas.microsoft.com/office/drawing/2014/main" id="{836513A7-BD9A-4514-AE61-3D3F88EAE5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83152"/>
            <a:ext cx="10515600" cy="423628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740BE6E-9B3B-4BBF-BB72-0D1EB1337AB1}"/>
              </a:ext>
            </a:extLst>
          </p:cNvPr>
          <p:cNvSpPr>
            <a:spLocks noGrp="1"/>
          </p:cNvSpPr>
          <p:nvPr>
            <p:ph type="sldNum" sz="quarter" idx="12"/>
          </p:nvPr>
        </p:nvSpPr>
        <p:spPr/>
        <p:txBody>
          <a:bodyPr/>
          <a:lstStyle/>
          <a:p>
            <a:fld id="{6AB24656-B012-45D0-BC9B-3633C89ACECD}" type="slidenum">
              <a:rPr lang="en-US" smtClean="0"/>
              <a:t>7</a:t>
            </a:fld>
            <a:endParaRPr lang="en-US"/>
          </a:p>
        </p:txBody>
      </p:sp>
      <p:sp>
        <p:nvSpPr>
          <p:cNvPr id="5" name="Rectangle 4">
            <a:extLst>
              <a:ext uri="{FF2B5EF4-FFF2-40B4-BE49-F238E27FC236}">
                <a16:creationId xmlns:a16="http://schemas.microsoft.com/office/drawing/2014/main" id="{BE70BB3A-4483-4712-9446-0725E59E5DAD}"/>
              </a:ext>
            </a:extLst>
          </p:cNvPr>
          <p:cNvSpPr/>
          <p:nvPr/>
        </p:nvSpPr>
        <p:spPr>
          <a:xfrm>
            <a:off x="145774" y="159026"/>
            <a:ext cx="11873948" cy="656244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B44F8AF-6CEE-41E7-A9EE-9F45B0E17878}"/>
              </a:ext>
            </a:extLst>
          </p:cNvPr>
          <p:cNvCxnSpPr/>
          <p:nvPr/>
        </p:nvCxnSpPr>
        <p:spPr>
          <a:xfrm>
            <a:off x="145774" y="1258957"/>
            <a:ext cx="11873948"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59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38B86-175C-794D-1189-356B0C302A89}"/>
              </a:ext>
            </a:extLst>
          </p:cNvPr>
          <p:cNvSpPr>
            <a:spLocks noGrp="1"/>
          </p:cNvSpPr>
          <p:nvPr>
            <p:ph type="title"/>
          </p:nvPr>
        </p:nvSpPr>
        <p:spPr>
          <a:xfrm>
            <a:off x="452120" y="136525"/>
            <a:ext cx="10515600" cy="1325563"/>
          </a:xfrm>
        </p:spPr>
        <p:txBody>
          <a:bodyPr>
            <a:normAutofit fontScale="90000"/>
          </a:bodyPr>
          <a:lstStyle/>
          <a:p>
            <a:pPr fontAlgn="base"/>
            <a:r>
              <a:rPr lang="en-GB" b="1" i="0" dirty="0">
                <a:effectLst/>
                <a:latin typeface="urw-din"/>
              </a:rPr>
              <a:t>Terminologies involved in Logistic Regression:</a:t>
            </a:r>
            <a:br>
              <a:rPr lang="en-GB" b="0" i="0" dirty="0">
                <a:effectLst/>
                <a:latin typeface="urw-din"/>
              </a:rPr>
            </a:br>
            <a:endParaRPr lang="en-IN" dirty="0"/>
          </a:p>
        </p:txBody>
      </p:sp>
      <p:sp>
        <p:nvSpPr>
          <p:cNvPr id="3" name="Content Placeholder 2">
            <a:extLst>
              <a:ext uri="{FF2B5EF4-FFF2-40B4-BE49-F238E27FC236}">
                <a16:creationId xmlns:a16="http://schemas.microsoft.com/office/drawing/2014/main" id="{73C71CA6-FBDF-A3D7-EC9F-D8F8BD1E12F1}"/>
              </a:ext>
            </a:extLst>
          </p:cNvPr>
          <p:cNvSpPr>
            <a:spLocks noGrp="1"/>
          </p:cNvSpPr>
          <p:nvPr>
            <p:ph idx="1"/>
          </p:nvPr>
        </p:nvSpPr>
        <p:spPr>
          <a:xfrm>
            <a:off x="756920" y="799306"/>
            <a:ext cx="10515600" cy="4351338"/>
          </a:xfrm>
        </p:spPr>
        <p:txBody>
          <a:bodyPr>
            <a:noAutofit/>
          </a:bodyPr>
          <a:lstStyle/>
          <a:p>
            <a:pPr algn="just" fontAlgn="base">
              <a:buFont typeface="Arial" panose="020B0604020202020204" pitchFamily="34" charset="0"/>
              <a:buChar char="•"/>
            </a:pPr>
            <a:r>
              <a:rPr lang="en-GB" sz="2400" b="1" i="0" dirty="0">
                <a:effectLst/>
                <a:latin typeface="urw-din"/>
              </a:rPr>
              <a:t>Logistic function:</a:t>
            </a:r>
            <a:r>
              <a:rPr lang="en-GB" sz="2400" b="0" i="0" dirty="0">
                <a:effectLst/>
                <a:latin typeface="urw-din"/>
              </a:rPr>
              <a:t> The formula used to represent how the independent and dependent variables relate to one another. The logistic function transforms the input variables into a probability value between 0 and 1, which represents the likelihood of the dependent variable being 1 or 0.</a:t>
            </a:r>
          </a:p>
          <a:p>
            <a:pPr algn="just" fontAlgn="base">
              <a:buFont typeface="Arial" panose="020B0604020202020204" pitchFamily="34" charset="0"/>
              <a:buChar char="•"/>
            </a:pPr>
            <a:r>
              <a:rPr lang="en-GB" sz="2400" b="1" i="0" dirty="0">
                <a:effectLst/>
                <a:latin typeface="urw-din"/>
              </a:rPr>
              <a:t>Odds: T</a:t>
            </a:r>
            <a:r>
              <a:rPr lang="en-GB" sz="2400" b="0" i="0" dirty="0">
                <a:effectLst/>
                <a:latin typeface="urw-din"/>
              </a:rPr>
              <a:t>he proportion of an event’s chances of happening to its chances of not happening. The chances are used in logistic regression to model the connection between the independent and dependent variables.</a:t>
            </a:r>
          </a:p>
          <a:p>
            <a:pPr algn="just" fontAlgn="base">
              <a:buFont typeface="Arial" panose="020B0604020202020204" pitchFamily="34" charset="0"/>
              <a:buChar char="•"/>
            </a:pPr>
            <a:r>
              <a:rPr lang="en-GB" sz="2400" b="1" i="0" dirty="0">
                <a:effectLst/>
                <a:latin typeface="urw-din"/>
              </a:rPr>
              <a:t>Log-odds: </a:t>
            </a:r>
            <a:r>
              <a:rPr lang="en-GB" sz="2400" b="0" i="0" dirty="0">
                <a:effectLst/>
                <a:latin typeface="urw-din"/>
              </a:rPr>
              <a:t>The logistic regression model’s calculation is made simpler by using the logarithm of the odds.</a:t>
            </a:r>
          </a:p>
          <a:p>
            <a:pPr algn="just" fontAlgn="base">
              <a:buFont typeface="Arial" panose="020B0604020202020204" pitchFamily="34" charset="0"/>
              <a:buChar char="•"/>
            </a:pPr>
            <a:r>
              <a:rPr lang="en-GB" sz="2400" b="1" i="0" dirty="0">
                <a:effectLst/>
                <a:latin typeface="urw-din"/>
              </a:rPr>
              <a:t>Coefficient: </a:t>
            </a:r>
            <a:r>
              <a:rPr lang="en-GB" sz="2400" b="0" i="0" dirty="0">
                <a:effectLst/>
                <a:latin typeface="urw-din"/>
              </a:rPr>
              <a:t>The logistic regression model’s estimated parameters, which show how the independent and dependent variables relate to one another.</a:t>
            </a:r>
          </a:p>
          <a:p>
            <a:pPr algn="just" fontAlgn="base">
              <a:buFont typeface="Arial" panose="020B0604020202020204" pitchFamily="34" charset="0"/>
              <a:buChar char="•"/>
            </a:pPr>
            <a:r>
              <a:rPr lang="en-GB" sz="2400" b="1" i="0" dirty="0">
                <a:effectLst/>
                <a:latin typeface="urw-din"/>
              </a:rPr>
              <a:t>Intercept: </a:t>
            </a:r>
            <a:r>
              <a:rPr lang="en-GB" sz="2400" b="0" i="0" dirty="0">
                <a:effectLst/>
                <a:latin typeface="urw-din"/>
              </a:rPr>
              <a:t>A constant term in the logistic regression model, which represents the log-odds when all independent variables are equal to zero.</a:t>
            </a:r>
          </a:p>
          <a:p>
            <a:pPr algn="just" fontAlgn="base">
              <a:buFont typeface="Arial" panose="020B0604020202020204" pitchFamily="34" charset="0"/>
              <a:buChar char="•"/>
            </a:pPr>
            <a:r>
              <a:rPr lang="en-GB" sz="2400" b="1" i="0" dirty="0">
                <a:effectLst/>
                <a:latin typeface="urw-din"/>
              </a:rPr>
              <a:t>Maximum likelihood estimation:</a:t>
            </a:r>
            <a:r>
              <a:rPr lang="en-GB" sz="2400" b="0" i="0" dirty="0">
                <a:effectLst/>
                <a:latin typeface="urw-din"/>
              </a:rPr>
              <a:t> The method used to estimate the coefficients of the logistic regression model, which maximizes the likelihood of observing the data given the model.</a:t>
            </a:r>
          </a:p>
          <a:p>
            <a:pPr algn="just"/>
            <a:endParaRPr lang="en-IN" sz="2400" dirty="0"/>
          </a:p>
        </p:txBody>
      </p:sp>
      <p:sp>
        <p:nvSpPr>
          <p:cNvPr id="4" name="Slide Number Placeholder 3">
            <a:extLst>
              <a:ext uri="{FF2B5EF4-FFF2-40B4-BE49-F238E27FC236}">
                <a16:creationId xmlns:a16="http://schemas.microsoft.com/office/drawing/2014/main" id="{4B3ADCFE-79C3-6965-B8A0-FA7AE1B04DFB}"/>
              </a:ext>
            </a:extLst>
          </p:cNvPr>
          <p:cNvSpPr>
            <a:spLocks noGrp="1"/>
          </p:cNvSpPr>
          <p:nvPr>
            <p:ph type="sldNum" sz="quarter" idx="12"/>
          </p:nvPr>
        </p:nvSpPr>
        <p:spPr/>
        <p:txBody>
          <a:bodyPr/>
          <a:lstStyle/>
          <a:p>
            <a:fld id="{6AB24656-B012-45D0-BC9B-3633C89ACECD}" type="slidenum">
              <a:rPr lang="en-US" smtClean="0"/>
              <a:t>8</a:t>
            </a:fld>
            <a:endParaRPr lang="en-US"/>
          </a:p>
        </p:txBody>
      </p:sp>
    </p:spTree>
    <p:extLst>
      <p:ext uri="{BB962C8B-B14F-4D97-AF65-F5344CB8AC3E}">
        <p14:creationId xmlns:p14="http://schemas.microsoft.com/office/powerpoint/2010/main" val="119276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854CF1A-8816-FAE3-AB3E-3FA0F605268A}"/>
              </a:ext>
            </a:extLst>
          </p:cNvPr>
          <p:cNvPicPr>
            <a:picLocks noGrp="1" noChangeAspect="1"/>
          </p:cNvPicPr>
          <p:nvPr>
            <p:ph idx="1"/>
          </p:nvPr>
        </p:nvPicPr>
        <p:blipFill>
          <a:blip r:embed="rId2"/>
          <a:stretch>
            <a:fillRect/>
          </a:stretch>
        </p:blipFill>
        <p:spPr>
          <a:xfrm>
            <a:off x="1351280" y="136525"/>
            <a:ext cx="10002520" cy="5107569"/>
          </a:xfrm>
        </p:spPr>
      </p:pic>
      <p:sp>
        <p:nvSpPr>
          <p:cNvPr id="4" name="Slide Number Placeholder 3">
            <a:extLst>
              <a:ext uri="{FF2B5EF4-FFF2-40B4-BE49-F238E27FC236}">
                <a16:creationId xmlns:a16="http://schemas.microsoft.com/office/drawing/2014/main" id="{1CEB3A5C-A876-FFEE-6152-3DE48449BEF5}"/>
              </a:ext>
            </a:extLst>
          </p:cNvPr>
          <p:cNvSpPr>
            <a:spLocks noGrp="1"/>
          </p:cNvSpPr>
          <p:nvPr>
            <p:ph type="sldNum" sz="quarter" idx="12"/>
          </p:nvPr>
        </p:nvSpPr>
        <p:spPr/>
        <p:txBody>
          <a:bodyPr/>
          <a:lstStyle/>
          <a:p>
            <a:fld id="{6AB24656-B012-45D0-BC9B-3633C89ACECD}" type="slidenum">
              <a:rPr lang="en-US" smtClean="0"/>
              <a:t>9</a:t>
            </a:fld>
            <a:endParaRPr lang="en-US"/>
          </a:p>
        </p:txBody>
      </p:sp>
      <p:pic>
        <p:nvPicPr>
          <p:cNvPr id="8" name="Picture 7">
            <a:extLst>
              <a:ext uri="{FF2B5EF4-FFF2-40B4-BE49-F238E27FC236}">
                <a16:creationId xmlns:a16="http://schemas.microsoft.com/office/drawing/2014/main" id="{BE0F695F-E9AD-0006-DBE6-995CCEAB9903}"/>
              </a:ext>
            </a:extLst>
          </p:cNvPr>
          <p:cNvPicPr>
            <a:picLocks noChangeAspect="1"/>
          </p:cNvPicPr>
          <p:nvPr/>
        </p:nvPicPr>
        <p:blipFill>
          <a:blip r:embed="rId3"/>
          <a:stretch>
            <a:fillRect/>
          </a:stretch>
        </p:blipFill>
        <p:spPr>
          <a:xfrm>
            <a:off x="2367281" y="5244094"/>
            <a:ext cx="6243320" cy="1477381"/>
          </a:xfrm>
          <a:prstGeom prst="rect">
            <a:avLst/>
          </a:prstGeom>
        </p:spPr>
      </p:pic>
    </p:spTree>
    <p:extLst>
      <p:ext uri="{BB962C8B-B14F-4D97-AF65-F5344CB8AC3E}">
        <p14:creationId xmlns:p14="http://schemas.microsoft.com/office/powerpoint/2010/main" val="21081373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579</TotalTime>
  <Words>2178</Words>
  <Application>Microsoft Office PowerPoint</Application>
  <PresentationFormat>Widescreen</PresentationFormat>
  <Paragraphs>248</Paragraphs>
  <Slides>69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vt:i4>
      </vt:variant>
    </vt:vector>
  </HeadingPairs>
  <TitlesOfParts>
    <vt:vector size="83" baseType="lpstr">
      <vt:lpstr>Arial</vt:lpstr>
      <vt:lpstr>Arial MT</vt:lpstr>
      <vt:lpstr>Calibri</vt:lpstr>
      <vt:lpstr>Calibri Light</vt:lpstr>
      <vt:lpstr>Cambria Math</vt:lpstr>
      <vt:lpstr>EB Garamond</vt:lpstr>
      <vt:lpstr>erdana</vt:lpstr>
      <vt:lpstr>Google Sans</vt:lpstr>
      <vt:lpstr>inter-bold</vt:lpstr>
      <vt:lpstr>inter-regular</vt:lpstr>
      <vt:lpstr>Segoe UI Symbol</vt:lpstr>
      <vt:lpstr>Trebuchet MS</vt:lpstr>
      <vt:lpstr>urw-din</vt:lpstr>
      <vt:lpstr>Office Theme</vt:lpstr>
      <vt:lpstr> Day 2 FDP on Data Science    Classification</vt:lpstr>
      <vt:lpstr>PowerPoint Presentation</vt:lpstr>
      <vt:lpstr>Logistic Regression</vt:lpstr>
      <vt:lpstr>Logistic Function (Sigmoid Function): </vt:lpstr>
      <vt:lpstr>Linear Regression vs Logistic regression</vt:lpstr>
      <vt:lpstr>Types of Logistic Regression</vt:lpstr>
      <vt:lpstr>Flow sequence of Logistic Regression</vt:lpstr>
      <vt:lpstr>Terminologies involved in Logistic Regression: </vt:lpstr>
      <vt:lpstr>PowerPoint Presentation</vt:lpstr>
      <vt:lpstr>K-NN Classifier</vt:lpstr>
      <vt:lpstr>KNN Classifier</vt:lpstr>
      <vt:lpstr>K-NN Classifier</vt:lpstr>
      <vt:lpstr>What is k- NN??</vt:lpstr>
      <vt:lpstr>Distance Measures</vt:lpstr>
      <vt:lpstr>How to choose K?</vt:lpstr>
      <vt:lpstr>K-NN Algorithm</vt:lpstr>
      <vt:lpstr>PowerPoint Presentation</vt:lpstr>
      <vt:lpstr>PowerPoint Presentation</vt:lpstr>
      <vt:lpstr>Complexity? </vt:lpstr>
      <vt:lpstr>Support Vector Machine  </vt:lpstr>
      <vt:lpstr>Support Vector Machine  </vt:lpstr>
      <vt:lpstr>Support Vector Machine-Types </vt:lpstr>
      <vt:lpstr>SVM How it works?</vt:lpstr>
      <vt:lpstr>SVM Model</vt:lpstr>
      <vt:lpstr>Example: Design a Linear SVM model with the following dataset to classify positive or Negatively labelled </vt:lpstr>
      <vt:lpstr>Example</vt:lpstr>
      <vt:lpstr>Example</vt:lpstr>
      <vt:lpstr>Example:</vt:lpstr>
      <vt:lpstr>Example:</vt:lpstr>
      <vt:lpstr>Non-Linear SVM : Example 1</vt:lpstr>
      <vt:lpstr>PowerPoint Presentation</vt:lpstr>
      <vt:lpstr>Example</vt:lpstr>
      <vt:lpstr>Example</vt:lpstr>
      <vt:lpstr>Example</vt:lpstr>
      <vt:lpstr>Example</vt:lpstr>
      <vt:lpstr>Example</vt:lpstr>
      <vt:lpstr>PowerPoint Presentation</vt:lpstr>
      <vt:lpstr>Decision tree: Its issues? </vt:lpstr>
      <vt:lpstr>Why Random forest? </vt:lpstr>
      <vt:lpstr>Random Forest </vt:lpstr>
      <vt:lpstr>Example of random forest with majority voting </vt:lpstr>
      <vt:lpstr>Ensemble Algorithms</vt:lpstr>
      <vt:lpstr>Why do ensembles work?</vt:lpstr>
      <vt:lpstr>Types of ensemble method</vt:lpstr>
      <vt:lpstr>Implementation steps of Bagging(Bootstrap)</vt:lpstr>
      <vt:lpstr>Boosting</vt:lpstr>
      <vt:lpstr>Boosting</vt:lpstr>
      <vt:lpstr>Boosting </vt:lpstr>
      <vt:lpstr>Boosting Algorithm</vt:lpstr>
      <vt:lpstr>A simple example</vt:lpstr>
      <vt:lpstr>Principled Criterion</vt:lpstr>
      <vt:lpstr>PowerPoint Presentation</vt:lpstr>
      <vt:lpstr>PowerPoint Presentation</vt:lpstr>
      <vt:lpstr>PowerPoint Presentation</vt:lpstr>
      <vt:lpstr>PowerPoint Presentation</vt:lpstr>
      <vt:lpstr>PowerPoint Presentation</vt:lpstr>
      <vt:lpstr>Decision Tree &amp; Random Forest</vt:lpstr>
      <vt:lpstr>Decision Tree</vt:lpstr>
      <vt:lpstr>Random Forest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 Curve(receiver operating characteristic curve)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Unit-II</dc:title>
  <dc:creator>Dr. Subhash Chandra N</dc:creator>
  <cp:lastModifiedBy>SIddhartha Institutions</cp:lastModifiedBy>
  <cp:revision>69</cp:revision>
  <dcterms:created xsi:type="dcterms:W3CDTF">2021-03-19T14:31:32Z</dcterms:created>
  <dcterms:modified xsi:type="dcterms:W3CDTF">2024-03-09T12:58:31Z</dcterms:modified>
</cp:coreProperties>
</file>